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Loubag" panose="02020A03060303060403" pitchFamily="18" charset="77"/>
      <p:regular r:id="rId23"/>
    </p:embeddedFont>
    <p:embeddedFont>
      <p:font typeface="Loubag Medium" panose="02020A03060303060403" pitchFamily="18" charset="77"/>
      <p:regular r:id="rId24"/>
    </p:embeddedFont>
    <p:embeddedFont>
      <p:font typeface="Nunito" pitchFamily="2" charset="77"/>
      <p:regular r:id="rId25"/>
      <p:bold r:id="rId26"/>
      <p:italic r:id="rId27"/>
      <p:boldItalic r:id="rId28"/>
    </p:embeddedFont>
    <p:embeddedFont>
      <p:font typeface="Nunito Bold" pitchFamily="2" charset="77"/>
      <p:regular r:id="rId29"/>
      <p:bold r:id="rId30"/>
    </p:embeddedFont>
    <p:embeddedFont>
      <p:font typeface="Nunito Bold Bold" pitchFamily="2" charset="77"/>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591" autoAdjust="0"/>
  </p:normalViewPr>
  <p:slideViewPr>
    <p:cSldViewPr>
      <p:cViewPr varScale="1">
        <p:scale>
          <a:sx n="74" d="100"/>
          <a:sy n="74" d="100"/>
        </p:scale>
        <p:origin x="70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8.svg"/><Relationship Id="rId5" Type="http://schemas.openxmlformats.org/officeDocument/2006/relationships/image" Target="../media/image37.svg"/><Relationship Id="rId10" Type="http://schemas.openxmlformats.org/officeDocument/2006/relationships/image" Target="../media/image7.png"/><Relationship Id="rId4" Type="http://schemas.openxmlformats.org/officeDocument/2006/relationships/image" Target="../media/image36.png"/><Relationship Id="rId9"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8.svg"/><Relationship Id="rId5" Type="http://schemas.openxmlformats.org/officeDocument/2006/relationships/image" Target="../media/image47.sv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6.svg"/><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svg"/><Relationship Id="rId5" Type="http://schemas.openxmlformats.org/officeDocument/2006/relationships/image" Target="../media/image49.svg"/><Relationship Id="rId10" Type="http://schemas.openxmlformats.org/officeDocument/2006/relationships/image" Target="../media/image9.png"/><Relationship Id="rId4" Type="http://schemas.openxmlformats.org/officeDocument/2006/relationships/image" Target="../media/image48.png"/><Relationship Id="rId9"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8.svg"/><Relationship Id="rId5" Type="http://schemas.openxmlformats.org/officeDocument/2006/relationships/image" Target="../media/image51.svg"/><Relationship Id="rId10" Type="http://schemas.openxmlformats.org/officeDocument/2006/relationships/image" Target="../media/image17.png"/><Relationship Id="rId4" Type="http://schemas.openxmlformats.org/officeDocument/2006/relationships/image" Target="../media/image50.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8.svg"/><Relationship Id="rId5" Type="http://schemas.openxmlformats.org/officeDocument/2006/relationships/image" Target="../media/image20.svg"/><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9.png"/><Relationship Id="rId5" Type="http://schemas.openxmlformats.org/officeDocument/2006/relationships/image" Target="../media/image24.sv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svg"/><Relationship Id="rId5" Type="http://schemas.openxmlformats.org/officeDocument/2006/relationships/image" Target="../media/image31.svg"/><Relationship Id="rId10"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3.png"/><Relationship Id="rId7"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5.png"/><Relationship Id="rId7" Type="http://schemas.openxmlformats.org/officeDocument/2006/relationships/image" Target="../media/image24.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Freeform 2"/>
          <p:cNvSpPr/>
          <p:nvPr/>
        </p:nvSpPr>
        <p:spPr>
          <a:xfrm rot="696399">
            <a:off x="4298613" y="-5611515"/>
            <a:ext cx="15411678" cy="17334198"/>
          </a:xfrm>
          <a:custGeom>
            <a:avLst/>
            <a:gdLst/>
            <a:ahLst/>
            <a:cxnLst/>
            <a:rect l="l" t="t" r="r" b="b"/>
            <a:pathLst>
              <a:path w="15411678" h="17334198">
                <a:moveTo>
                  <a:pt x="0" y="0"/>
                </a:moveTo>
                <a:lnTo>
                  <a:pt x="15411678" y="0"/>
                </a:lnTo>
                <a:lnTo>
                  <a:pt x="15411678" y="17334198"/>
                </a:lnTo>
                <a:lnTo>
                  <a:pt x="0" y="1733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25413" y="2402716"/>
            <a:ext cx="8841254" cy="8005354"/>
          </a:xfrm>
          <a:custGeom>
            <a:avLst/>
            <a:gdLst/>
            <a:ahLst/>
            <a:cxnLst/>
            <a:rect l="l" t="t" r="r" b="b"/>
            <a:pathLst>
              <a:path w="8841254" h="8005354">
                <a:moveTo>
                  <a:pt x="0" y="0"/>
                </a:moveTo>
                <a:lnTo>
                  <a:pt x="8841255" y="0"/>
                </a:lnTo>
                <a:lnTo>
                  <a:pt x="8841255" y="8005354"/>
                </a:lnTo>
                <a:lnTo>
                  <a:pt x="0" y="8005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114751" y="6989146"/>
            <a:ext cx="972008" cy="1000596"/>
          </a:xfrm>
          <a:custGeom>
            <a:avLst/>
            <a:gdLst/>
            <a:ahLst/>
            <a:cxnLst/>
            <a:rect l="l" t="t" r="r" b="b"/>
            <a:pathLst>
              <a:path w="972008" h="1000596">
                <a:moveTo>
                  <a:pt x="0" y="0"/>
                </a:moveTo>
                <a:lnTo>
                  <a:pt x="972008" y="0"/>
                </a:lnTo>
                <a:lnTo>
                  <a:pt x="972008" y="1000597"/>
                </a:lnTo>
                <a:lnTo>
                  <a:pt x="0" y="1000597"/>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5" name="Freeform 5"/>
          <p:cNvSpPr/>
          <p:nvPr/>
        </p:nvSpPr>
        <p:spPr>
          <a:xfrm>
            <a:off x="5181448" y="3657300"/>
            <a:ext cx="835578" cy="860154"/>
          </a:xfrm>
          <a:custGeom>
            <a:avLst/>
            <a:gdLst/>
            <a:ahLst/>
            <a:cxnLst/>
            <a:rect l="l" t="t" r="r" b="b"/>
            <a:pathLst>
              <a:path w="835578" h="860154">
                <a:moveTo>
                  <a:pt x="0" y="0"/>
                </a:moveTo>
                <a:lnTo>
                  <a:pt x="835579" y="0"/>
                </a:lnTo>
                <a:lnTo>
                  <a:pt x="835579" y="860154"/>
                </a:lnTo>
                <a:lnTo>
                  <a:pt x="0" y="860154"/>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6" name="Freeform 6"/>
          <p:cNvSpPr/>
          <p:nvPr/>
        </p:nvSpPr>
        <p:spPr>
          <a:xfrm>
            <a:off x="16483892" y="849004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
        <p:nvSpPr>
          <p:cNvPr id="7" name="Freeform 7"/>
          <p:cNvSpPr/>
          <p:nvPr/>
        </p:nvSpPr>
        <p:spPr>
          <a:xfrm>
            <a:off x="16529613" y="451700"/>
            <a:ext cx="1492617" cy="1536518"/>
          </a:xfrm>
          <a:custGeom>
            <a:avLst/>
            <a:gdLst/>
            <a:ahLst/>
            <a:cxnLst/>
            <a:rect l="l" t="t" r="r" b="b"/>
            <a:pathLst>
              <a:path w="1492617" h="1536518">
                <a:moveTo>
                  <a:pt x="0" y="0"/>
                </a:moveTo>
                <a:lnTo>
                  <a:pt x="1492618" y="0"/>
                </a:lnTo>
                <a:lnTo>
                  <a:pt x="1492618"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8" name="Freeform 8"/>
          <p:cNvSpPr/>
          <p:nvPr/>
        </p:nvSpPr>
        <p:spPr>
          <a:xfrm>
            <a:off x="8657996" y="8257704"/>
            <a:ext cx="1242253" cy="1278790"/>
          </a:xfrm>
          <a:custGeom>
            <a:avLst/>
            <a:gdLst/>
            <a:ahLst/>
            <a:cxnLst/>
            <a:rect l="l" t="t" r="r" b="b"/>
            <a:pathLst>
              <a:path w="1242253" h="1278790">
                <a:moveTo>
                  <a:pt x="0" y="0"/>
                </a:moveTo>
                <a:lnTo>
                  <a:pt x="1242253" y="0"/>
                </a:lnTo>
                <a:lnTo>
                  <a:pt x="1242253" y="1278789"/>
                </a:lnTo>
                <a:lnTo>
                  <a:pt x="0" y="1278789"/>
                </a:lnTo>
                <a:lnTo>
                  <a:pt x="0" y="0"/>
                </a:lnTo>
                <a:close/>
              </a:path>
            </a:pathLst>
          </a:custGeom>
          <a:blipFill>
            <a:blip r:embed="rId12">
              <a:extLst>
                <a:ext uri="{96DAC541-7B7A-43D3-8B79-37D633B846F1}">
                  <asvg:svgBlip xmlns:asvg="http://schemas.microsoft.com/office/drawing/2016/SVG/main" r:embed="rId13"/>
                </a:ext>
              </a:extLst>
            </a:blip>
            <a:stretch>
              <a:fillRect l="-244847" t="-296347" r="-724937" b="-544619"/>
            </a:stretch>
          </a:blipFill>
        </p:spPr>
        <p:txBody>
          <a:bodyPr/>
          <a:lstStyle/>
          <a:p>
            <a:endParaRPr lang="en-US"/>
          </a:p>
        </p:txBody>
      </p:sp>
      <p:sp>
        <p:nvSpPr>
          <p:cNvPr id="9" name="TextBox 9"/>
          <p:cNvSpPr txBox="1"/>
          <p:nvPr/>
        </p:nvSpPr>
        <p:spPr>
          <a:xfrm>
            <a:off x="6732982" y="1612718"/>
            <a:ext cx="10542940" cy="2904736"/>
          </a:xfrm>
          <a:prstGeom prst="rect">
            <a:avLst/>
          </a:prstGeom>
        </p:spPr>
        <p:txBody>
          <a:bodyPr lIns="0" tIns="0" rIns="0" bIns="0" rtlCol="0" anchor="t">
            <a:spAutoFit/>
          </a:bodyPr>
          <a:lstStyle/>
          <a:p>
            <a:pPr algn="ctr">
              <a:lnSpc>
                <a:spcPts val="11344"/>
              </a:lnSpc>
            </a:pPr>
            <a:r>
              <a:rPr lang="en-US" sz="10129">
                <a:solidFill>
                  <a:srgbClr val="231F20"/>
                </a:solidFill>
                <a:latin typeface="Loubag Medium"/>
              </a:rPr>
              <a:t>ShopRite </a:t>
            </a:r>
          </a:p>
          <a:p>
            <a:pPr algn="ctr">
              <a:lnSpc>
                <a:spcPts val="11344"/>
              </a:lnSpc>
            </a:pPr>
            <a:r>
              <a:rPr lang="en-US" sz="10129">
                <a:solidFill>
                  <a:srgbClr val="231F20"/>
                </a:solidFill>
                <a:latin typeface="Loubag Medium"/>
              </a:rPr>
              <a:t>(E-Commerce)</a:t>
            </a:r>
          </a:p>
        </p:txBody>
      </p:sp>
      <p:sp>
        <p:nvSpPr>
          <p:cNvPr id="10" name="TextBox 10"/>
          <p:cNvSpPr txBox="1"/>
          <p:nvPr/>
        </p:nvSpPr>
        <p:spPr>
          <a:xfrm>
            <a:off x="7171270" y="4912393"/>
            <a:ext cx="9666363" cy="588893"/>
          </a:xfrm>
          <a:prstGeom prst="rect">
            <a:avLst/>
          </a:prstGeom>
        </p:spPr>
        <p:txBody>
          <a:bodyPr lIns="0" tIns="0" rIns="0" bIns="0" rtlCol="0" anchor="t">
            <a:spAutoFit/>
          </a:bodyPr>
          <a:lstStyle/>
          <a:p>
            <a:pPr algn="ctr">
              <a:lnSpc>
                <a:spcPts val="4816"/>
              </a:lnSpc>
            </a:pPr>
            <a:r>
              <a:rPr lang="en-US" sz="3440">
                <a:solidFill>
                  <a:srgbClr val="CD595B"/>
                </a:solidFill>
                <a:latin typeface="Nunito Bold"/>
              </a:rPr>
              <a:t>Cross-Platform Shopping App in Flutter</a:t>
            </a:r>
          </a:p>
        </p:txBody>
      </p:sp>
      <p:sp>
        <p:nvSpPr>
          <p:cNvPr id="11" name="Freeform 11"/>
          <p:cNvSpPr/>
          <p:nvPr/>
        </p:nvSpPr>
        <p:spPr>
          <a:xfrm>
            <a:off x="-844210" y="142160"/>
            <a:ext cx="5495488" cy="2260555"/>
          </a:xfrm>
          <a:custGeom>
            <a:avLst/>
            <a:gdLst/>
            <a:ahLst/>
            <a:cxnLst/>
            <a:rect l="l" t="t" r="r" b="b"/>
            <a:pathLst>
              <a:path w="5495488" h="2260555">
                <a:moveTo>
                  <a:pt x="0" y="0"/>
                </a:moveTo>
                <a:lnTo>
                  <a:pt x="5495488" y="0"/>
                </a:lnTo>
                <a:lnTo>
                  <a:pt x="5495488" y="2260556"/>
                </a:lnTo>
                <a:lnTo>
                  <a:pt x="0" y="2260556"/>
                </a:lnTo>
                <a:lnTo>
                  <a:pt x="0" y="0"/>
                </a:lnTo>
                <a:close/>
              </a:path>
            </a:pathLst>
          </a:custGeom>
          <a:blipFill>
            <a:blip r:embed="rId14">
              <a:extLst>
                <a:ext uri="{96DAC541-7B7A-43D3-8B79-37D633B846F1}">
                  <asvg:svgBlip xmlns:asvg="http://schemas.microsoft.com/office/drawing/2016/SVG/main" r:embed="rId15"/>
                </a:ext>
              </a:extLst>
            </a:blip>
            <a:stretch>
              <a:fillRect l="-16274" t="-14786" r="-68516" b="-253585"/>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Freeform 2"/>
          <p:cNvSpPr/>
          <p:nvPr/>
        </p:nvSpPr>
        <p:spPr>
          <a:xfrm rot="1942640" flipH="1">
            <a:off x="2239611" y="-3752771"/>
            <a:ext cx="12986528" cy="14606524"/>
          </a:xfrm>
          <a:custGeom>
            <a:avLst/>
            <a:gdLst/>
            <a:ahLst/>
            <a:cxnLst/>
            <a:rect l="l" t="t" r="r" b="b"/>
            <a:pathLst>
              <a:path w="12986528" h="14606524">
                <a:moveTo>
                  <a:pt x="12986527" y="0"/>
                </a:moveTo>
                <a:lnTo>
                  <a:pt x="0" y="0"/>
                </a:lnTo>
                <a:lnTo>
                  <a:pt x="0" y="14606525"/>
                </a:lnTo>
                <a:lnTo>
                  <a:pt x="12986527" y="14606525"/>
                </a:lnTo>
                <a:lnTo>
                  <a:pt x="129865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006980" y="2948552"/>
            <a:ext cx="7408766" cy="13582738"/>
          </a:xfrm>
          <a:custGeom>
            <a:avLst/>
            <a:gdLst/>
            <a:ahLst/>
            <a:cxnLst/>
            <a:rect l="l" t="t" r="r" b="b"/>
            <a:pathLst>
              <a:path w="7408766" h="13582738">
                <a:moveTo>
                  <a:pt x="0" y="0"/>
                </a:moveTo>
                <a:lnTo>
                  <a:pt x="7408767" y="0"/>
                </a:lnTo>
                <a:lnTo>
                  <a:pt x="7408767" y="13582738"/>
                </a:lnTo>
                <a:lnTo>
                  <a:pt x="0" y="135827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62215" y="2948552"/>
            <a:ext cx="6821279" cy="10843074"/>
          </a:xfrm>
          <a:custGeom>
            <a:avLst/>
            <a:gdLst/>
            <a:ahLst/>
            <a:cxnLst/>
            <a:rect l="l" t="t" r="r" b="b"/>
            <a:pathLst>
              <a:path w="6821279" h="10843074">
                <a:moveTo>
                  <a:pt x="0" y="0"/>
                </a:moveTo>
                <a:lnTo>
                  <a:pt x="6821279" y="0"/>
                </a:lnTo>
                <a:lnTo>
                  <a:pt x="6821279" y="10843074"/>
                </a:lnTo>
                <a:lnTo>
                  <a:pt x="0" y="10843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4513631" y="3777603"/>
            <a:ext cx="9734725" cy="1228621"/>
          </a:xfrm>
          <a:prstGeom prst="rect">
            <a:avLst/>
          </a:prstGeom>
        </p:spPr>
        <p:txBody>
          <a:bodyPr lIns="0" tIns="0" rIns="0" bIns="0" rtlCol="0" anchor="t">
            <a:spAutoFit/>
          </a:bodyPr>
          <a:lstStyle/>
          <a:p>
            <a:pPr algn="ctr">
              <a:lnSpc>
                <a:spcPts val="9530"/>
              </a:lnSpc>
            </a:pPr>
            <a:r>
              <a:rPr lang="en-US" sz="8509">
                <a:solidFill>
                  <a:srgbClr val="231F20"/>
                </a:solidFill>
                <a:latin typeface="Loubag Medium"/>
              </a:rPr>
              <a:t>Workflow</a:t>
            </a:r>
          </a:p>
        </p:txBody>
      </p:sp>
      <p:sp>
        <p:nvSpPr>
          <p:cNvPr id="6" name="Freeform 6"/>
          <p:cNvSpPr/>
          <p:nvPr/>
        </p:nvSpPr>
        <p:spPr>
          <a:xfrm>
            <a:off x="618075" y="68844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7" name="Freeform 7"/>
          <p:cNvSpPr/>
          <p:nvPr/>
        </p:nvSpPr>
        <p:spPr>
          <a:xfrm>
            <a:off x="16957921" y="1501503"/>
            <a:ext cx="1001909" cy="1031376"/>
          </a:xfrm>
          <a:custGeom>
            <a:avLst/>
            <a:gdLst/>
            <a:ahLst/>
            <a:cxnLst/>
            <a:rect l="l" t="t" r="r" b="b"/>
            <a:pathLst>
              <a:path w="1001909" h="1031376">
                <a:moveTo>
                  <a:pt x="0" y="0"/>
                </a:moveTo>
                <a:lnTo>
                  <a:pt x="1001908" y="0"/>
                </a:lnTo>
                <a:lnTo>
                  <a:pt x="1001908" y="1031376"/>
                </a:lnTo>
                <a:lnTo>
                  <a:pt x="0" y="1031376"/>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a:off x="-4990747" y="422643"/>
            <a:ext cx="28269494" cy="9441713"/>
            <a:chOff x="0" y="0"/>
            <a:chExt cx="37692659" cy="12588951"/>
          </a:xfrm>
        </p:grpSpPr>
        <p:grpSp>
          <p:nvGrpSpPr>
            <p:cNvPr id="3" name="Group 3"/>
            <p:cNvGrpSpPr/>
            <p:nvPr/>
          </p:nvGrpSpPr>
          <p:grpSpPr>
            <a:xfrm>
              <a:off x="0" y="0"/>
              <a:ext cx="19011163" cy="6593071"/>
              <a:chOff x="0" y="0"/>
              <a:chExt cx="6350000" cy="2202180"/>
            </a:xfrm>
          </p:grpSpPr>
          <p:sp>
            <p:nvSpPr>
              <p:cNvPr id="4" name="Freeform 4"/>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5" name="Group 5"/>
            <p:cNvGrpSpPr/>
            <p:nvPr/>
          </p:nvGrpSpPr>
          <p:grpSpPr>
            <a:xfrm>
              <a:off x="18681496" y="0"/>
              <a:ext cx="19011163" cy="6593071"/>
              <a:chOff x="0" y="0"/>
              <a:chExt cx="6350000" cy="2202180"/>
            </a:xfrm>
          </p:grpSpPr>
          <p:sp>
            <p:nvSpPr>
              <p:cNvPr id="6" name="Freeform 6"/>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7" name="Group 7"/>
            <p:cNvGrpSpPr/>
            <p:nvPr/>
          </p:nvGrpSpPr>
          <p:grpSpPr>
            <a:xfrm rot="-10800000">
              <a:off x="18681496" y="5995880"/>
              <a:ext cx="19011163" cy="6593071"/>
              <a:chOff x="0" y="0"/>
              <a:chExt cx="6350000" cy="2202180"/>
            </a:xfrm>
          </p:grpSpPr>
          <p:sp>
            <p:nvSpPr>
              <p:cNvPr id="8" name="Freeform 8"/>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9" name="Group 9"/>
            <p:cNvGrpSpPr/>
            <p:nvPr/>
          </p:nvGrpSpPr>
          <p:grpSpPr>
            <a:xfrm rot="-10800000">
              <a:off x="0" y="5995880"/>
              <a:ext cx="19011163" cy="6593071"/>
              <a:chOff x="0" y="0"/>
              <a:chExt cx="6350000" cy="2202180"/>
            </a:xfrm>
          </p:grpSpPr>
          <p:sp>
            <p:nvSpPr>
              <p:cNvPr id="10" name="Freeform 10"/>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sp>
        <p:nvSpPr>
          <p:cNvPr id="11" name="Freeform 11"/>
          <p:cNvSpPr/>
          <p:nvPr/>
        </p:nvSpPr>
        <p:spPr>
          <a:xfrm>
            <a:off x="16920482" y="138216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12" name="Freeform 12"/>
          <p:cNvSpPr/>
          <p:nvPr/>
        </p:nvSpPr>
        <p:spPr>
          <a:xfrm>
            <a:off x="0" y="848510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3" name="Freeform 13"/>
          <p:cNvSpPr/>
          <p:nvPr/>
        </p:nvSpPr>
        <p:spPr>
          <a:xfrm>
            <a:off x="3677535" y="19742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4" name="Freeform 14"/>
          <p:cNvSpPr/>
          <p:nvPr/>
        </p:nvSpPr>
        <p:spPr>
          <a:xfrm>
            <a:off x="13747024" y="910226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5" name="Freeform 15"/>
          <p:cNvSpPr/>
          <p:nvPr/>
        </p:nvSpPr>
        <p:spPr>
          <a:xfrm>
            <a:off x="1185841" y="3528647"/>
            <a:ext cx="15522819" cy="6597198"/>
          </a:xfrm>
          <a:custGeom>
            <a:avLst/>
            <a:gdLst/>
            <a:ahLst/>
            <a:cxnLst/>
            <a:rect l="l" t="t" r="r" b="b"/>
            <a:pathLst>
              <a:path w="15522819" h="6597198">
                <a:moveTo>
                  <a:pt x="0" y="0"/>
                </a:moveTo>
                <a:lnTo>
                  <a:pt x="15522819" y="0"/>
                </a:lnTo>
                <a:lnTo>
                  <a:pt x="15522819" y="6597198"/>
                </a:lnTo>
                <a:lnTo>
                  <a:pt x="0" y="6597198"/>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4595387" y="1439319"/>
            <a:ext cx="7970873" cy="903588"/>
          </a:xfrm>
          <a:prstGeom prst="rect">
            <a:avLst/>
          </a:prstGeom>
        </p:spPr>
        <p:txBody>
          <a:bodyPr lIns="0" tIns="0" rIns="0" bIns="0" rtlCol="0" anchor="t">
            <a:spAutoFit/>
          </a:bodyPr>
          <a:lstStyle/>
          <a:p>
            <a:pPr algn="ctr">
              <a:lnSpc>
                <a:spcPts val="7086"/>
              </a:lnSpc>
            </a:pPr>
            <a:r>
              <a:rPr lang="en-US" sz="6327">
                <a:solidFill>
                  <a:srgbClr val="231F20"/>
                </a:solidFill>
                <a:latin typeface="Loubag Medium"/>
              </a:rPr>
              <a:t>Workflow</a:t>
            </a:r>
          </a:p>
        </p:txBody>
      </p:sp>
      <p:sp>
        <p:nvSpPr>
          <p:cNvPr id="17" name="TextBox 17"/>
          <p:cNvSpPr txBox="1"/>
          <p:nvPr/>
        </p:nvSpPr>
        <p:spPr>
          <a:xfrm>
            <a:off x="3677535" y="2920781"/>
            <a:ext cx="9246684" cy="493566"/>
          </a:xfrm>
          <a:prstGeom prst="rect">
            <a:avLst/>
          </a:prstGeom>
        </p:spPr>
        <p:txBody>
          <a:bodyPr lIns="0" tIns="0" rIns="0" bIns="0" rtlCol="0" anchor="t">
            <a:spAutoFit/>
          </a:bodyPr>
          <a:lstStyle/>
          <a:p>
            <a:pPr algn="ctr">
              <a:lnSpc>
                <a:spcPts val="4193"/>
              </a:lnSpc>
            </a:pPr>
            <a:r>
              <a:rPr lang="en-US" sz="2795">
                <a:solidFill>
                  <a:srgbClr val="000000"/>
                </a:solidFill>
                <a:latin typeface="Nunito"/>
              </a:rPr>
              <a:t>Browse Categories</a:t>
            </a:r>
          </a:p>
        </p:txBody>
      </p:sp>
      <p:sp>
        <p:nvSpPr>
          <p:cNvPr id="18" name="TextBox 18"/>
          <p:cNvSpPr txBox="1"/>
          <p:nvPr/>
        </p:nvSpPr>
        <p:spPr>
          <a:xfrm>
            <a:off x="4595387" y="2531108"/>
            <a:ext cx="6921020" cy="351573"/>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Home Page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a:off x="-4990747" y="422643"/>
            <a:ext cx="28269494" cy="9441713"/>
            <a:chOff x="0" y="0"/>
            <a:chExt cx="37692659" cy="12588951"/>
          </a:xfrm>
        </p:grpSpPr>
        <p:grpSp>
          <p:nvGrpSpPr>
            <p:cNvPr id="3" name="Group 3"/>
            <p:cNvGrpSpPr/>
            <p:nvPr/>
          </p:nvGrpSpPr>
          <p:grpSpPr>
            <a:xfrm>
              <a:off x="0" y="0"/>
              <a:ext cx="19011163" cy="6593071"/>
              <a:chOff x="0" y="0"/>
              <a:chExt cx="6350000" cy="2202180"/>
            </a:xfrm>
          </p:grpSpPr>
          <p:sp>
            <p:nvSpPr>
              <p:cNvPr id="4" name="Freeform 4"/>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5" name="Group 5"/>
            <p:cNvGrpSpPr/>
            <p:nvPr/>
          </p:nvGrpSpPr>
          <p:grpSpPr>
            <a:xfrm>
              <a:off x="18681496" y="0"/>
              <a:ext cx="19011163" cy="6593071"/>
              <a:chOff x="0" y="0"/>
              <a:chExt cx="6350000" cy="2202180"/>
            </a:xfrm>
          </p:grpSpPr>
          <p:sp>
            <p:nvSpPr>
              <p:cNvPr id="6" name="Freeform 6"/>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7" name="Group 7"/>
            <p:cNvGrpSpPr/>
            <p:nvPr/>
          </p:nvGrpSpPr>
          <p:grpSpPr>
            <a:xfrm rot="-10800000">
              <a:off x="18681496" y="5995880"/>
              <a:ext cx="19011163" cy="6593071"/>
              <a:chOff x="0" y="0"/>
              <a:chExt cx="6350000" cy="2202180"/>
            </a:xfrm>
          </p:grpSpPr>
          <p:sp>
            <p:nvSpPr>
              <p:cNvPr id="8" name="Freeform 8"/>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9" name="Group 9"/>
            <p:cNvGrpSpPr/>
            <p:nvPr/>
          </p:nvGrpSpPr>
          <p:grpSpPr>
            <a:xfrm rot="-10800000">
              <a:off x="0" y="5995880"/>
              <a:ext cx="19011163" cy="6593071"/>
              <a:chOff x="0" y="0"/>
              <a:chExt cx="6350000" cy="2202180"/>
            </a:xfrm>
          </p:grpSpPr>
          <p:sp>
            <p:nvSpPr>
              <p:cNvPr id="10" name="Freeform 10"/>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sp>
        <p:nvSpPr>
          <p:cNvPr id="11" name="Freeform 11"/>
          <p:cNvSpPr/>
          <p:nvPr/>
        </p:nvSpPr>
        <p:spPr>
          <a:xfrm>
            <a:off x="16920482" y="138216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12" name="Freeform 12"/>
          <p:cNvSpPr/>
          <p:nvPr/>
        </p:nvSpPr>
        <p:spPr>
          <a:xfrm>
            <a:off x="0" y="848510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3" name="Freeform 13"/>
          <p:cNvSpPr/>
          <p:nvPr/>
        </p:nvSpPr>
        <p:spPr>
          <a:xfrm>
            <a:off x="3677535" y="19742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4" name="Freeform 14"/>
          <p:cNvSpPr/>
          <p:nvPr/>
        </p:nvSpPr>
        <p:spPr>
          <a:xfrm>
            <a:off x="13747024" y="910226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5" name="Freeform 15"/>
          <p:cNvSpPr/>
          <p:nvPr/>
        </p:nvSpPr>
        <p:spPr>
          <a:xfrm>
            <a:off x="1665089" y="3522734"/>
            <a:ext cx="15024249" cy="6596585"/>
          </a:xfrm>
          <a:custGeom>
            <a:avLst/>
            <a:gdLst/>
            <a:ahLst/>
            <a:cxnLst/>
            <a:rect l="l" t="t" r="r" b="b"/>
            <a:pathLst>
              <a:path w="15024249" h="6596585">
                <a:moveTo>
                  <a:pt x="0" y="0"/>
                </a:moveTo>
                <a:lnTo>
                  <a:pt x="15024249" y="0"/>
                </a:lnTo>
                <a:lnTo>
                  <a:pt x="15024249" y="6596584"/>
                </a:lnTo>
                <a:lnTo>
                  <a:pt x="0" y="6596584"/>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4595387" y="1439319"/>
            <a:ext cx="7970873" cy="903588"/>
          </a:xfrm>
          <a:prstGeom prst="rect">
            <a:avLst/>
          </a:prstGeom>
        </p:spPr>
        <p:txBody>
          <a:bodyPr lIns="0" tIns="0" rIns="0" bIns="0" rtlCol="0" anchor="t">
            <a:spAutoFit/>
          </a:bodyPr>
          <a:lstStyle/>
          <a:p>
            <a:pPr algn="ctr">
              <a:lnSpc>
                <a:spcPts val="7086"/>
              </a:lnSpc>
            </a:pPr>
            <a:r>
              <a:rPr lang="en-US" sz="6327">
                <a:solidFill>
                  <a:srgbClr val="231F20"/>
                </a:solidFill>
                <a:latin typeface="Loubag Medium"/>
              </a:rPr>
              <a:t>Workflow</a:t>
            </a:r>
          </a:p>
        </p:txBody>
      </p:sp>
      <p:sp>
        <p:nvSpPr>
          <p:cNvPr id="17" name="TextBox 17"/>
          <p:cNvSpPr txBox="1"/>
          <p:nvPr/>
        </p:nvSpPr>
        <p:spPr>
          <a:xfrm>
            <a:off x="3677535" y="2920781"/>
            <a:ext cx="9246684" cy="493566"/>
          </a:xfrm>
          <a:prstGeom prst="rect">
            <a:avLst/>
          </a:prstGeom>
        </p:spPr>
        <p:txBody>
          <a:bodyPr lIns="0" tIns="0" rIns="0" bIns="0" rtlCol="0" anchor="t">
            <a:spAutoFit/>
          </a:bodyPr>
          <a:lstStyle/>
          <a:p>
            <a:pPr algn="ctr">
              <a:lnSpc>
                <a:spcPts val="4193"/>
              </a:lnSpc>
            </a:pPr>
            <a:r>
              <a:rPr lang="en-US" sz="2795">
                <a:solidFill>
                  <a:srgbClr val="000000"/>
                </a:solidFill>
                <a:latin typeface="Nunito"/>
              </a:rPr>
              <a:t>Browse Categories</a:t>
            </a:r>
          </a:p>
        </p:txBody>
      </p:sp>
      <p:sp>
        <p:nvSpPr>
          <p:cNvPr id="18" name="TextBox 18"/>
          <p:cNvSpPr txBox="1"/>
          <p:nvPr/>
        </p:nvSpPr>
        <p:spPr>
          <a:xfrm>
            <a:off x="4595387" y="2531108"/>
            <a:ext cx="6921020" cy="351573"/>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Home Page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a:off x="-4990747" y="422643"/>
            <a:ext cx="28269494" cy="9441713"/>
            <a:chOff x="0" y="0"/>
            <a:chExt cx="37692659" cy="12588951"/>
          </a:xfrm>
        </p:grpSpPr>
        <p:grpSp>
          <p:nvGrpSpPr>
            <p:cNvPr id="3" name="Group 3"/>
            <p:cNvGrpSpPr/>
            <p:nvPr/>
          </p:nvGrpSpPr>
          <p:grpSpPr>
            <a:xfrm>
              <a:off x="0" y="0"/>
              <a:ext cx="19011163" cy="6593071"/>
              <a:chOff x="0" y="0"/>
              <a:chExt cx="6350000" cy="2202180"/>
            </a:xfrm>
          </p:grpSpPr>
          <p:sp>
            <p:nvSpPr>
              <p:cNvPr id="4" name="Freeform 4"/>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5" name="Group 5"/>
            <p:cNvGrpSpPr/>
            <p:nvPr/>
          </p:nvGrpSpPr>
          <p:grpSpPr>
            <a:xfrm>
              <a:off x="18681496" y="0"/>
              <a:ext cx="19011163" cy="6593071"/>
              <a:chOff x="0" y="0"/>
              <a:chExt cx="6350000" cy="2202180"/>
            </a:xfrm>
          </p:grpSpPr>
          <p:sp>
            <p:nvSpPr>
              <p:cNvPr id="6" name="Freeform 6"/>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7" name="Group 7"/>
            <p:cNvGrpSpPr/>
            <p:nvPr/>
          </p:nvGrpSpPr>
          <p:grpSpPr>
            <a:xfrm rot="-10800000">
              <a:off x="18681496" y="5995880"/>
              <a:ext cx="19011163" cy="6593071"/>
              <a:chOff x="0" y="0"/>
              <a:chExt cx="6350000" cy="2202180"/>
            </a:xfrm>
          </p:grpSpPr>
          <p:sp>
            <p:nvSpPr>
              <p:cNvPr id="8" name="Freeform 8"/>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9" name="Group 9"/>
            <p:cNvGrpSpPr/>
            <p:nvPr/>
          </p:nvGrpSpPr>
          <p:grpSpPr>
            <a:xfrm rot="-10800000">
              <a:off x="0" y="5995880"/>
              <a:ext cx="19011163" cy="6593071"/>
              <a:chOff x="0" y="0"/>
              <a:chExt cx="6350000" cy="2202180"/>
            </a:xfrm>
          </p:grpSpPr>
          <p:sp>
            <p:nvSpPr>
              <p:cNvPr id="10" name="Freeform 10"/>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sp>
        <p:nvSpPr>
          <p:cNvPr id="11" name="Freeform 11"/>
          <p:cNvSpPr/>
          <p:nvPr/>
        </p:nvSpPr>
        <p:spPr>
          <a:xfrm>
            <a:off x="16920482" y="138216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12" name="Freeform 12"/>
          <p:cNvSpPr/>
          <p:nvPr/>
        </p:nvSpPr>
        <p:spPr>
          <a:xfrm>
            <a:off x="0" y="848510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3" name="Freeform 13"/>
          <p:cNvSpPr/>
          <p:nvPr/>
        </p:nvSpPr>
        <p:spPr>
          <a:xfrm>
            <a:off x="3677535" y="19742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4" name="Freeform 14"/>
          <p:cNvSpPr/>
          <p:nvPr/>
        </p:nvSpPr>
        <p:spPr>
          <a:xfrm>
            <a:off x="13747024" y="910226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5" name="Freeform 15"/>
          <p:cNvSpPr/>
          <p:nvPr/>
        </p:nvSpPr>
        <p:spPr>
          <a:xfrm>
            <a:off x="1492617" y="3528647"/>
            <a:ext cx="15068885" cy="6592637"/>
          </a:xfrm>
          <a:custGeom>
            <a:avLst/>
            <a:gdLst/>
            <a:ahLst/>
            <a:cxnLst/>
            <a:rect l="l" t="t" r="r" b="b"/>
            <a:pathLst>
              <a:path w="15068885" h="6592637">
                <a:moveTo>
                  <a:pt x="0" y="0"/>
                </a:moveTo>
                <a:lnTo>
                  <a:pt x="15068885" y="0"/>
                </a:lnTo>
                <a:lnTo>
                  <a:pt x="15068885" y="6592637"/>
                </a:lnTo>
                <a:lnTo>
                  <a:pt x="0" y="6592637"/>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4595387" y="1439319"/>
            <a:ext cx="7970873" cy="903588"/>
          </a:xfrm>
          <a:prstGeom prst="rect">
            <a:avLst/>
          </a:prstGeom>
        </p:spPr>
        <p:txBody>
          <a:bodyPr lIns="0" tIns="0" rIns="0" bIns="0" rtlCol="0" anchor="t">
            <a:spAutoFit/>
          </a:bodyPr>
          <a:lstStyle/>
          <a:p>
            <a:pPr algn="ctr">
              <a:lnSpc>
                <a:spcPts val="7086"/>
              </a:lnSpc>
            </a:pPr>
            <a:r>
              <a:rPr lang="en-US" sz="6327">
                <a:solidFill>
                  <a:srgbClr val="231F20"/>
                </a:solidFill>
                <a:latin typeface="Loubag Medium"/>
              </a:rPr>
              <a:t>Workflow</a:t>
            </a:r>
          </a:p>
        </p:txBody>
      </p:sp>
      <p:sp>
        <p:nvSpPr>
          <p:cNvPr id="17" name="TextBox 17"/>
          <p:cNvSpPr txBox="1"/>
          <p:nvPr/>
        </p:nvSpPr>
        <p:spPr>
          <a:xfrm>
            <a:off x="3677535" y="2920781"/>
            <a:ext cx="9246684" cy="493566"/>
          </a:xfrm>
          <a:prstGeom prst="rect">
            <a:avLst/>
          </a:prstGeom>
        </p:spPr>
        <p:txBody>
          <a:bodyPr lIns="0" tIns="0" rIns="0" bIns="0" rtlCol="0" anchor="t">
            <a:spAutoFit/>
          </a:bodyPr>
          <a:lstStyle/>
          <a:p>
            <a:pPr algn="ctr">
              <a:lnSpc>
                <a:spcPts val="4193"/>
              </a:lnSpc>
            </a:pPr>
            <a:r>
              <a:rPr lang="en-US" sz="2795">
                <a:solidFill>
                  <a:srgbClr val="000000"/>
                </a:solidFill>
                <a:latin typeface="Nunito"/>
              </a:rPr>
              <a:t>Browse Categories</a:t>
            </a:r>
          </a:p>
        </p:txBody>
      </p:sp>
      <p:sp>
        <p:nvSpPr>
          <p:cNvPr id="18" name="TextBox 18"/>
          <p:cNvSpPr txBox="1"/>
          <p:nvPr/>
        </p:nvSpPr>
        <p:spPr>
          <a:xfrm>
            <a:off x="4595387" y="2531108"/>
            <a:ext cx="6921020" cy="351573"/>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Home Page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a:off x="-4990747" y="422643"/>
            <a:ext cx="28269494" cy="9441713"/>
            <a:chOff x="0" y="0"/>
            <a:chExt cx="37692659" cy="12588951"/>
          </a:xfrm>
        </p:grpSpPr>
        <p:grpSp>
          <p:nvGrpSpPr>
            <p:cNvPr id="3" name="Group 3"/>
            <p:cNvGrpSpPr/>
            <p:nvPr/>
          </p:nvGrpSpPr>
          <p:grpSpPr>
            <a:xfrm>
              <a:off x="0" y="0"/>
              <a:ext cx="19011163" cy="6593071"/>
              <a:chOff x="0" y="0"/>
              <a:chExt cx="6350000" cy="2202180"/>
            </a:xfrm>
          </p:grpSpPr>
          <p:sp>
            <p:nvSpPr>
              <p:cNvPr id="4" name="Freeform 4"/>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5" name="Group 5"/>
            <p:cNvGrpSpPr/>
            <p:nvPr/>
          </p:nvGrpSpPr>
          <p:grpSpPr>
            <a:xfrm>
              <a:off x="18681496" y="0"/>
              <a:ext cx="19011163" cy="6593071"/>
              <a:chOff x="0" y="0"/>
              <a:chExt cx="6350000" cy="2202180"/>
            </a:xfrm>
          </p:grpSpPr>
          <p:sp>
            <p:nvSpPr>
              <p:cNvPr id="6" name="Freeform 6"/>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7" name="Group 7"/>
            <p:cNvGrpSpPr/>
            <p:nvPr/>
          </p:nvGrpSpPr>
          <p:grpSpPr>
            <a:xfrm rot="-10800000">
              <a:off x="18681496" y="5995880"/>
              <a:ext cx="19011163" cy="6593071"/>
              <a:chOff x="0" y="0"/>
              <a:chExt cx="6350000" cy="2202180"/>
            </a:xfrm>
          </p:grpSpPr>
          <p:sp>
            <p:nvSpPr>
              <p:cNvPr id="8" name="Freeform 8"/>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9" name="Group 9"/>
            <p:cNvGrpSpPr/>
            <p:nvPr/>
          </p:nvGrpSpPr>
          <p:grpSpPr>
            <a:xfrm rot="-10800000">
              <a:off x="0" y="5995880"/>
              <a:ext cx="19011163" cy="6593071"/>
              <a:chOff x="0" y="0"/>
              <a:chExt cx="6350000" cy="2202180"/>
            </a:xfrm>
          </p:grpSpPr>
          <p:sp>
            <p:nvSpPr>
              <p:cNvPr id="10" name="Freeform 10"/>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sp>
        <p:nvSpPr>
          <p:cNvPr id="11" name="Freeform 11"/>
          <p:cNvSpPr/>
          <p:nvPr/>
        </p:nvSpPr>
        <p:spPr>
          <a:xfrm>
            <a:off x="16920482" y="138216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12" name="Freeform 12"/>
          <p:cNvSpPr/>
          <p:nvPr/>
        </p:nvSpPr>
        <p:spPr>
          <a:xfrm>
            <a:off x="0" y="848510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3" name="Freeform 13"/>
          <p:cNvSpPr/>
          <p:nvPr/>
        </p:nvSpPr>
        <p:spPr>
          <a:xfrm>
            <a:off x="3677535" y="19742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4" name="Freeform 14"/>
          <p:cNvSpPr/>
          <p:nvPr/>
        </p:nvSpPr>
        <p:spPr>
          <a:xfrm>
            <a:off x="13747024" y="910226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5" name="Freeform 15"/>
          <p:cNvSpPr/>
          <p:nvPr/>
        </p:nvSpPr>
        <p:spPr>
          <a:xfrm>
            <a:off x="2009715" y="3528647"/>
            <a:ext cx="13955953" cy="6607272"/>
          </a:xfrm>
          <a:custGeom>
            <a:avLst/>
            <a:gdLst/>
            <a:ahLst/>
            <a:cxnLst/>
            <a:rect l="l" t="t" r="r" b="b"/>
            <a:pathLst>
              <a:path w="13955953" h="6607272">
                <a:moveTo>
                  <a:pt x="0" y="0"/>
                </a:moveTo>
                <a:lnTo>
                  <a:pt x="13955954" y="0"/>
                </a:lnTo>
                <a:lnTo>
                  <a:pt x="13955954" y="6607272"/>
                </a:lnTo>
                <a:lnTo>
                  <a:pt x="0" y="6607272"/>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4595387" y="1439319"/>
            <a:ext cx="7970873" cy="903588"/>
          </a:xfrm>
          <a:prstGeom prst="rect">
            <a:avLst/>
          </a:prstGeom>
        </p:spPr>
        <p:txBody>
          <a:bodyPr lIns="0" tIns="0" rIns="0" bIns="0" rtlCol="0" anchor="t">
            <a:spAutoFit/>
          </a:bodyPr>
          <a:lstStyle/>
          <a:p>
            <a:pPr algn="ctr">
              <a:lnSpc>
                <a:spcPts val="7086"/>
              </a:lnSpc>
            </a:pPr>
            <a:r>
              <a:rPr lang="en-US" sz="6327">
                <a:solidFill>
                  <a:srgbClr val="231F20"/>
                </a:solidFill>
                <a:latin typeface="Loubag Medium"/>
              </a:rPr>
              <a:t>Workflow</a:t>
            </a:r>
          </a:p>
        </p:txBody>
      </p:sp>
      <p:sp>
        <p:nvSpPr>
          <p:cNvPr id="17" name="TextBox 17"/>
          <p:cNvSpPr txBox="1"/>
          <p:nvPr/>
        </p:nvSpPr>
        <p:spPr>
          <a:xfrm>
            <a:off x="3677535" y="2920781"/>
            <a:ext cx="9246684" cy="493566"/>
          </a:xfrm>
          <a:prstGeom prst="rect">
            <a:avLst/>
          </a:prstGeom>
        </p:spPr>
        <p:txBody>
          <a:bodyPr lIns="0" tIns="0" rIns="0" bIns="0" rtlCol="0" anchor="t">
            <a:spAutoFit/>
          </a:bodyPr>
          <a:lstStyle/>
          <a:p>
            <a:pPr algn="ctr">
              <a:lnSpc>
                <a:spcPts val="4193"/>
              </a:lnSpc>
            </a:pPr>
            <a:r>
              <a:rPr lang="en-US" sz="2795">
                <a:solidFill>
                  <a:srgbClr val="000000"/>
                </a:solidFill>
                <a:latin typeface="Nunito"/>
              </a:rPr>
              <a:t>View product details and add to cart</a:t>
            </a:r>
          </a:p>
        </p:txBody>
      </p:sp>
      <p:sp>
        <p:nvSpPr>
          <p:cNvPr id="18" name="TextBox 18"/>
          <p:cNvSpPr txBox="1"/>
          <p:nvPr/>
        </p:nvSpPr>
        <p:spPr>
          <a:xfrm>
            <a:off x="4595387" y="2531108"/>
            <a:ext cx="6921020" cy="351573"/>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Product Page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a:off x="-4990747" y="422643"/>
            <a:ext cx="28269494" cy="9441713"/>
            <a:chOff x="0" y="0"/>
            <a:chExt cx="37692659" cy="12588951"/>
          </a:xfrm>
        </p:grpSpPr>
        <p:grpSp>
          <p:nvGrpSpPr>
            <p:cNvPr id="3" name="Group 3"/>
            <p:cNvGrpSpPr/>
            <p:nvPr/>
          </p:nvGrpSpPr>
          <p:grpSpPr>
            <a:xfrm>
              <a:off x="0" y="0"/>
              <a:ext cx="19011163" cy="6593071"/>
              <a:chOff x="0" y="0"/>
              <a:chExt cx="6350000" cy="2202180"/>
            </a:xfrm>
          </p:grpSpPr>
          <p:sp>
            <p:nvSpPr>
              <p:cNvPr id="4" name="Freeform 4"/>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5" name="Group 5"/>
            <p:cNvGrpSpPr/>
            <p:nvPr/>
          </p:nvGrpSpPr>
          <p:grpSpPr>
            <a:xfrm>
              <a:off x="18681496" y="0"/>
              <a:ext cx="19011163" cy="6593071"/>
              <a:chOff x="0" y="0"/>
              <a:chExt cx="6350000" cy="2202180"/>
            </a:xfrm>
          </p:grpSpPr>
          <p:sp>
            <p:nvSpPr>
              <p:cNvPr id="6" name="Freeform 6"/>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7" name="Group 7"/>
            <p:cNvGrpSpPr/>
            <p:nvPr/>
          </p:nvGrpSpPr>
          <p:grpSpPr>
            <a:xfrm rot="-10800000">
              <a:off x="18681496" y="5995880"/>
              <a:ext cx="19011163" cy="6593071"/>
              <a:chOff x="0" y="0"/>
              <a:chExt cx="6350000" cy="2202180"/>
            </a:xfrm>
          </p:grpSpPr>
          <p:sp>
            <p:nvSpPr>
              <p:cNvPr id="8" name="Freeform 8"/>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9" name="Group 9"/>
            <p:cNvGrpSpPr/>
            <p:nvPr/>
          </p:nvGrpSpPr>
          <p:grpSpPr>
            <a:xfrm rot="-10800000">
              <a:off x="0" y="5995880"/>
              <a:ext cx="19011163" cy="6593071"/>
              <a:chOff x="0" y="0"/>
              <a:chExt cx="6350000" cy="2202180"/>
            </a:xfrm>
          </p:grpSpPr>
          <p:sp>
            <p:nvSpPr>
              <p:cNvPr id="10" name="Freeform 10"/>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sp>
        <p:nvSpPr>
          <p:cNvPr id="11" name="Freeform 11"/>
          <p:cNvSpPr/>
          <p:nvPr/>
        </p:nvSpPr>
        <p:spPr>
          <a:xfrm>
            <a:off x="16920482" y="138216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12" name="Freeform 12"/>
          <p:cNvSpPr/>
          <p:nvPr/>
        </p:nvSpPr>
        <p:spPr>
          <a:xfrm>
            <a:off x="0" y="848510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3" name="Freeform 13"/>
          <p:cNvSpPr/>
          <p:nvPr/>
        </p:nvSpPr>
        <p:spPr>
          <a:xfrm>
            <a:off x="3677535" y="19742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4" name="Freeform 14"/>
          <p:cNvSpPr/>
          <p:nvPr/>
        </p:nvSpPr>
        <p:spPr>
          <a:xfrm>
            <a:off x="13747024" y="910226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5" name="Freeform 15"/>
          <p:cNvSpPr/>
          <p:nvPr/>
        </p:nvSpPr>
        <p:spPr>
          <a:xfrm>
            <a:off x="608850" y="4459851"/>
            <a:ext cx="17290479" cy="2215343"/>
          </a:xfrm>
          <a:custGeom>
            <a:avLst/>
            <a:gdLst/>
            <a:ahLst/>
            <a:cxnLst/>
            <a:rect l="l" t="t" r="r" b="b"/>
            <a:pathLst>
              <a:path w="17290479" h="2215343">
                <a:moveTo>
                  <a:pt x="0" y="0"/>
                </a:moveTo>
                <a:lnTo>
                  <a:pt x="17290480" y="0"/>
                </a:lnTo>
                <a:lnTo>
                  <a:pt x="17290480" y="2215343"/>
                </a:lnTo>
                <a:lnTo>
                  <a:pt x="0" y="2215343"/>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4595387" y="1439319"/>
            <a:ext cx="7970873" cy="903588"/>
          </a:xfrm>
          <a:prstGeom prst="rect">
            <a:avLst/>
          </a:prstGeom>
        </p:spPr>
        <p:txBody>
          <a:bodyPr lIns="0" tIns="0" rIns="0" bIns="0" rtlCol="0" anchor="t">
            <a:spAutoFit/>
          </a:bodyPr>
          <a:lstStyle/>
          <a:p>
            <a:pPr algn="ctr">
              <a:lnSpc>
                <a:spcPts val="7086"/>
              </a:lnSpc>
            </a:pPr>
            <a:r>
              <a:rPr lang="en-US" sz="6327">
                <a:solidFill>
                  <a:srgbClr val="231F20"/>
                </a:solidFill>
                <a:latin typeface="Loubag Medium"/>
              </a:rPr>
              <a:t>Workflow</a:t>
            </a:r>
          </a:p>
        </p:txBody>
      </p:sp>
      <p:sp>
        <p:nvSpPr>
          <p:cNvPr id="17" name="TextBox 17"/>
          <p:cNvSpPr txBox="1"/>
          <p:nvPr/>
        </p:nvSpPr>
        <p:spPr>
          <a:xfrm>
            <a:off x="3677535" y="2920781"/>
            <a:ext cx="9246684" cy="493566"/>
          </a:xfrm>
          <a:prstGeom prst="rect">
            <a:avLst/>
          </a:prstGeom>
        </p:spPr>
        <p:txBody>
          <a:bodyPr lIns="0" tIns="0" rIns="0" bIns="0" rtlCol="0" anchor="t">
            <a:spAutoFit/>
          </a:bodyPr>
          <a:lstStyle/>
          <a:p>
            <a:pPr algn="ctr">
              <a:lnSpc>
                <a:spcPts val="4193"/>
              </a:lnSpc>
            </a:pPr>
            <a:r>
              <a:rPr lang="en-US" sz="2795">
                <a:solidFill>
                  <a:srgbClr val="000000"/>
                </a:solidFill>
                <a:latin typeface="Nunito"/>
              </a:rPr>
              <a:t>Find products using the search bar</a:t>
            </a:r>
          </a:p>
        </p:txBody>
      </p:sp>
      <p:sp>
        <p:nvSpPr>
          <p:cNvPr id="18" name="TextBox 18"/>
          <p:cNvSpPr txBox="1"/>
          <p:nvPr/>
        </p:nvSpPr>
        <p:spPr>
          <a:xfrm>
            <a:off x="4595387" y="2531108"/>
            <a:ext cx="6921020" cy="351573"/>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Search</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a:off x="-4990747" y="422643"/>
            <a:ext cx="28269494" cy="9441713"/>
            <a:chOff x="0" y="0"/>
            <a:chExt cx="37692659" cy="12588951"/>
          </a:xfrm>
        </p:grpSpPr>
        <p:grpSp>
          <p:nvGrpSpPr>
            <p:cNvPr id="3" name="Group 3"/>
            <p:cNvGrpSpPr/>
            <p:nvPr/>
          </p:nvGrpSpPr>
          <p:grpSpPr>
            <a:xfrm>
              <a:off x="0" y="0"/>
              <a:ext cx="19011163" cy="6593071"/>
              <a:chOff x="0" y="0"/>
              <a:chExt cx="6350000" cy="2202180"/>
            </a:xfrm>
          </p:grpSpPr>
          <p:sp>
            <p:nvSpPr>
              <p:cNvPr id="4" name="Freeform 4"/>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5" name="Group 5"/>
            <p:cNvGrpSpPr/>
            <p:nvPr/>
          </p:nvGrpSpPr>
          <p:grpSpPr>
            <a:xfrm>
              <a:off x="18681496" y="0"/>
              <a:ext cx="19011163" cy="6593071"/>
              <a:chOff x="0" y="0"/>
              <a:chExt cx="6350000" cy="2202180"/>
            </a:xfrm>
          </p:grpSpPr>
          <p:sp>
            <p:nvSpPr>
              <p:cNvPr id="6" name="Freeform 6"/>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7" name="Group 7"/>
            <p:cNvGrpSpPr/>
            <p:nvPr/>
          </p:nvGrpSpPr>
          <p:grpSpPr>
            <a:xfrm rot="-10800000">
              <a:off x="18681496" y="5995880"/>
              <a:ext cx="19011163" cy="6593071"/>
              <a:chOff x="0" y="0"/>
              <a:chExt cx="6350000" cy="2202180"/>
            </a:xfrm>
          </p:grpSpPr>
          <p:sp>
            <p:nvSpPr>
              <p:cNvPr id="8" name="Freeform 8"/>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9" name="Group 9"/>
            <p:cNvGrpSpPr/>
            <p:nvPr/>
          </p:nvGrpSpPr>
          <p:grpSpPr>
            <a:xfrm rot="-10800000">
              <a:off x="0" y="5995880"/>
              <a:ext cx="19011163" cy="6593071"/>
              <a:chOff x="0" y="0"/>
              <a:chExt cx="6350000" cy="2202180"/>
            </a:xfrm>
          </p:grpSpPr>
          <p:sp>
            <p:nvSpPr>
              <p:cNvPr id="10" name="Freeform 10"/>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sp>
        <p:nvSpPr>
          <p:cNvPr id="11" name="Freeform 11"/>
          <p:cNvSpPr/>
          <p:nvPr/>
        </p:nvSpPr>
        <p:spPr>
          <a:xfrm>
            <a:off x="16920482" y="138216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12" name="Freeform 12"/>
          <p:cNvSpPr/>
          <p:nvPr/>
        </p:nvSpPr>
        <p:spPr>
          <a:xfrm>
            <a:off x="0" y="848510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3" name="Freeform 13"/>
          <p:cNvSpPr/>
          <p:nvPr/>
        </p:nvSpPr>
        <p:spPr>
          <a:xfrm>
            <a:off x="3677535" y="19742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4" name="Freeform 14"/>
          <p:cNvSpPr/>
          <p:nvPr/>
        </p:nvSpPr>
        <p:spPr>
          <a:xfrm>
            <a:off x="13747024" y="910226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5" name="Freeform 15"/>
          <p:cNvSpPr/>
          <p:nvPr/>
        </p:nvSpPr>
        <p:spPr>
          <a:xfrm>
            <a:off x="2309293" y="3528647"/>
            <a:ext cx="13669414" cy="6492972"/>
          </a:xfrm>
          <a:custGeom>
            <a:avLst/>
            <a:gdLst/>
            <a:ahLst/>
            <a:cxnLst/>
            <a:rect l="l" t="t" r="r" b="b"/>
            <a:pathLst>
              <a:path w="13669414" h="6492972">
                <a:moveTo>
                  <a:pt x="0" y="0"/>
                </a:moveTo>
                <a:lnTo>
                  <a:pt x="13669414" y="0"/>
                </a:lnTo>
                <a:lnTo>
                  <a:pt x="13669414" y="6492972"/>
                </a:lnTo>
                <a:lnTo>
                  <a:pt x="0" y="6492972"/>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4595387" y="1439319"/>
            <a:ext cx="7970873" cy="903588"/>
          </a:xfrm>
          <a:prstGeom prst="rect">
            <a:avLst/>
          </a:prstGeom>
        </p:spPr>
        <p:txBody>
          <a:bodyPr lIns="0" tIns="0" rIns="0" bIns="0" rtlCol="0" anchor="t">
            <a:spAutoFit/>
          </a:bodyPr>
          <a:lstStyle/>
          <a:p>
            <a:pPr algn="ctr">
              <a:lnSpc>
                <a:spcPts val="7086"/>
              </a:lnSpc>
            </a:pPr>
            <a:r>
              <a:rPr lang="en-US" sz="6327">
                <a:solidFill>
                  <a:srgbClr val="231F20"/>
                </a:solidFill>
                <a:latin typeface="Loubag Medium"/>
              </a:rPr>
              <a:t>Workflow</a:t>
            </a:r>
          </a:p>
        </p:txBody>
      </p:sp>
      <p:sp>
        <p:nvSpPr>
          <p:cNvPr id="17" name="TextBox 17"/>
          <p:cNvSpPr txBox="1"/>
          <p:nvPr/>
        </p:nvSpPr>
        <p:spPr>
          <a:xfrm>
            <a:off x="3677535" y="2920781"/>
            <a:ext cx="9246684" cy="493566"/>
          </a:xfrm>
          <a:prstGeom prst="rect">
            <a:avLst/>
          </a:prstGeom>
        </p:spPr>
        <p:txBody>
          <a:bodyPr lIns="0" tIns="0" rIns="0" bIns="0" rtlCol="0" anchor="t">
            <a:spAutoFit/>
          </a:bodyPr>
          <a:lstStyle/>
          <a:p>
            <a:pPr algn="ctr">
              <a:lnSpc>
                <a:spcPts val="4193"/>
              </a:lnSpc>
            </a:pPr>
            <a:r>
              <a:rPr lang="en-US" sz="2795">
                <a:solidFill>
                  <a:srgbClr val="000000"/>
                </a:solidFill>
                <a:latin typeface="Nunito"/>
              </a:rPr>
              <a:t>Save products for later</a:t>
            </a:r>
          </a:p>
        </p:txBody>
      </p:sp>
      <p:sp>
        <p:nvSpPr>
          <p:cNvPr id="18" name="TextBox 18"/>
          <p:cNvSpPr txBox="1"/>
          <p:nvPr/>
        </p:nvSpPr>
        <p:spPr>
          <a:xfrm>
            <a:off x="4595387" y="2531108"/>
            <a:ext cx="6921020" cy="351573"/>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Favorites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a:off x="-4990747" y="422643"/>
            <a:ext cx="28269494" cy="9441713"/>
            <a:chOff x="0" y="0"/>
            <a:chExt cx="37692659" cy="12588951"/>
          </a:xfrm>
        </p:grpSpPr>
        <p:grpSp>
          <p:nvGrpSpPr>
            <p:cNvPr id="3" name="Group 3"/>
            <p:cNvGrpSpPr/>
            <p:nvPr/>
          </p:nvGrpSpPr>
          <p:grpSpPr>
            <a:xfrm>
              <a:off x="0" y="0"/>
              <a:ext cx="19011163" cy="6593071"/>
              <a:chOff x="0" y="0"/>
              <a:chExt cx="6350000" cy="2202180"/>
            </a:xfrm>
          </p:grpSpPr>
          <p:sp>
            <p:nvSpPr>
              <p:cNvPr id="4" name="Freeform 4"/>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5" name="Group 5"/>
            <p:cNvGrpSpPr/>
            <p:nvPr/>
          </p:nvGrpSpPr>
          <p:grpSpPr>
            <a:xfrm>
              <a:off x="18681496" y="0"/>
              <a:ext cx="19011163" cy="6593071"/>
              <a:chOff x="0" y="0"/>
              <a:chExt cx="6350000" cy="2202180"/>
            </a:xfrm>
          </p:grpSpPr>
          <p:sp>
            <p:nvSpPr>
              <p:cNvPr id="6" name="Freeform 6"/>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7" name="Group 7"/>
            <p:cNvGrpSpPr/>
            <p:nvPr/>
          </p:nvGrpSpPr>
          <p:grpSpPr>
            <a:xfrm rot="-10800000">
              <a:off x="18681496" y="5995880"/>
              <a:ext cx="19011163" cy="6593071"/>
              <a:chOff x="0" y="0"/>
              <a:chExt cx="6350000" cy="2202180"/>
            </a:xfrm>
          </p:grpSpPr>
          <p:sp>
            <p:nvSpPr>
              <p:cNvPr id="8" name="Freeform 8"/>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9" name="Group 9"/>
            <p:cNvGrpSpPr/>
            <p:nvPr/>
          </p:nvGrpSpPr>
          <p:grpSpPr>
            <a:xfrm rot="-10800000">
              <a:off x="0" y="5995880"/>
              <a:ext cx="19011163" cy="6593071"/>
              <a:chOff x="0" y="0"/>
              <a:chExt cx="6350000" cy="2202180"/>
            </a:xfrm>
          </p:grpSpPr>
          <p:sp>
            <p:nvSpPr>
              <p:cNvPr id="10" name="Freeform 10"/>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sp>
        <p:nvSpPr>
          <p:cNvPr id="11" name="Freeform 11"/>
          <p:cNvSpPr/>
          <p:nvPr/>
        </p:nvSpPr>
        <p:spPr>
          <a:xfrm>
            <a:off x="16920482" y="138216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12" name="Freeform 12"/>
          <p:cNvSpPr/>
          <p:nvPr/>
        </p:nvSpPr>
        <p:spPr>
          <a:xfrm>
            <a:off x="0" y="848510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3" name="Freeform 13"/>
          <p:cNvSpPr/>
          <p:nvPr/>
        </p:nvSpPr>
        <p:spPr>
          <a:xfrm>
            <a:off x="3677535" y="19742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4" name="Freeform 14"/>
          <p:cNvSpPr/>
          <p:nvPr/>
        </p:nvSpPr>
        <p:spPr>
          <a:xfrm>
            <a:off x="13747024" y="910226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5" name="Freeform 15"/>
          <p:cNvSpPr/>
          <p:nvPr/>
        </p:nvSpPr>
        <p:spPr>
          <a:xfrm>
            <a:off x="2302453" y="3575599"/>
            <a:ext cx="13683094" cy="6446020"/>
          </a:xfrm>
          <a:custGeom>
            <a:avLst/>
            <a:gdLst/>
            <a:ahLst/>
            <a:cxnLst/>
            <a:rect l="l" t="t" r="r" b="b"/>
            <a:pathLst>
              <a:path w="13683094" h="6446020">
                <a:moveTo>
                  <a:pt x="0" y="0"/>
                </a:moveTo>
                <a:lnTo>
                  <a:pt x="13683094" y="0"/>
                </a:lnTo>
                <a:lnTo>
                  <a:pt x="13683094" y="6446020"/>
                </a:lnTo>
                <a:lnTo>
                  <a:pt x="0" y="6446020"/>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4595387" y="1439319"/>
            <a:ext cx="7970873" cy="903588"/>
          </a:xfrm>
          <a:prstGeom prst="rect">
            <a:avLst/>
          </a:prstGeom>
        </p:spPr>
        <p:txBody>
          <a:bodyPr lIns="0" tIns="0" rIns="0" bIns="0" rtlCol="0" anchor="t">
            <a:spAutoFit/>
          </a:bodyPr>
          <a:lstStyle/>
          <a:p>
            <a:pPr algn="ctr">
              <a:lnSpc>
                <a:spcPts val="7086"/>
              </a:lnSpc>
            </a:pPr>
            <a:r>
              <a:rPr lang="en-US" sz="6327">
                <a:solidFill>
                  <a:srgbClr val="231F20"/>
                </a:solidFill>
                <a:latin typeface="Loubag Medium"/>
              </a:rPr>
              <a:t>Workflow</a:t>
            </a:r>
          </a:p>
        </p:txBody>
      </p:sp>
      <p:sp>
        <p:nvSpPr>
          <p:cNvPr id="17" name="TextBox 17"/>
          <p:cNvSpPr txBox="1"/>
          <p:nvPr/>
        </p:nvSpPr>
        <p:spPr>
          <a:xfrm>
            <a:off x="3677535" y="2920781"/>
            <a:ext cx="10392153" cy="493566"/>
          </a:xfrm>
          <a:prstGeom prst="rect">
            <a:avLst/>
          </a:prstGeom>
        </p:spPr>
        <p:txBody>
          <a:bodyPr lIns="0" tIns="0" rIns="0" bIns="0" rtlCol="0" anchor="t">
            <a:spAutoFit/>
          </a:bodyPr>
          <a:lstStyle/>
          <a:p>
            <a:pPr algn="ctr">
              <a:lnSpc>
                <a:spcPts val="4193"/>
              </a:lnSpc>
            </a:pPr>
            <a:r>
              <a:rPr lang="en-US" sz="2795">
                <a:solidFill>
                  <a:srgbClr val="000000"/>
                </a:solidFill>
                <a:latin typeface="Nunito"/>
              </a:rPr>
              <a:t>View cart, adjust quantities, see totals, and proceed to checkout</a:t>
            </a:r>
          </a:p>
        </p:txBody>
      </p:sp>
      <p:sp>
        <p:nvSpPr>
          <p:cNvPr id="18" name="TextBox 18"/>
          <p:cNvSpPr txBox="1"/>
          <p:nvPr/>
        </p:nvSpPr>
        <p:spPr>
          <a:xfrm>
            <a:off x="4595387" y="2531108"/>
            <a:ext cx="6921020" cy="351573"/>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Cart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a:off x="-4990747" y="422643"/>
            <a:ext cx="28269494" cy="9441713"/>
            <a:chOff x="0" y="0"/>
            <a:chExt cx="37692659" cy="12588951"/>
          </a:xfrm>
        </p:grpSpPr>
        <p:grpSp>
          <p:nvGrpSpPr>
            <p:cNvPr id="3" name="Group 3"/>
            <p:cNvGrpSpPr/>
            <p:nvPr/>
          </p:nvGrpSpPr>
          <p:grpSpPr>
            <a:xfrm>
              <a:off x="0" y="0"/>
              <a:ext cx="19011163" cy="6593071"/>
              <a:chOff x="0" y="0"/>
              <a:chExt cx="6350000" cy="2202180"/>
            </a:xfrm>
          </p:grpSpPr>
          <p:sp>
            <p:nvSpPr>
              <p:cNvPr id="4" name="Freeform 4"/>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5" name="Group 5"/>
            <p:cNvGrpSpPr/>
            <p:nvPr/>
          </p:nvGrpSpPr>
          <p:grpSpPr>
            <a:xfrm>
              <a:off x="18681496" y="0"/>
              <a:ext cx="19011163" cy="6593071"/>
              <a:chOff x="0" y="0"/>
              <a:chExt cx="6350000" cy="2202180"/>
            </a:xfrm>
          </p:grpSpPr>
          <p:sp>
            <p:nvSpPr>
              <p:cNvPr id="6" name="Freeform 6"/>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7" name="Group 7"/>
            <p:cNvGrpSpPr/>
            <p:nvPr/>
          </p:nvGrpSpPr>
          <p:grpSpPr>
            <a:xfrm rot="-10800000">
              <a:off x="18681496" y="5995880"/>
              <a:ext cx="19011163" cy="6593071"/>
              <a:chOff x="0" y="0"/>
              <a:chExt cx="6350000" cy="2202180"/>
            </a:xfrm>
          </p:grpSpPr>
          <p:sp>
            <p:nvSpPr>
              <p:cNvPr id="8" name="Freeform 8"/>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9" name="Group 9"/>
            <p:cNvGrpSpPr/>
            <p:nvPr/>
          </p:nvGrpSpPr>
          <p:grpSpPr>
            <a:xfrm rot="-10800000">
              <a:off x="0" y="5995880"/>
              <a:ext cx="19011163" cy="6593071"/>
              <a:chOff x="0" y="0"/>
              <a:chExt cx="6350000" cy="2202180"/>
            </a:xfrm>
          </p:grpSpPr>
          <p:sp>
            <p:nvSpPr>
              <p:cNvPr id="10" name="Freeform 10"/>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FFFFFF"/>
              </a:solidFill>
            </p:spPr>
            <p:txBody>
              <a:bodyPr/>
              <a:lstStyle/>
              <a:p>
                <a:endParaRPr lang="en-US"/>
              </a:p>
            </p:txBody>
          </p:sp>
        </p:grpSp>
      </p:grpSp>
      <p:sp>
        <p:nvSpPr>
          <p:cNvPr id="11" name="Freeform 11"/>
          <p:cNvSpPr/>
          <p:nvPr/>
        </p:nvSpPr>
        <p:spPr>
          <a:xfrm>
            <a:off x="16920482" y="138216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12" name="Freeform 12"/>
          <p:cNvSpPr/>
          <p:nvPr/>
        </p:nvSpPr>
        <p:spPr>
          <a:xfrm>
            <a:off x="0" y="848510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3" name="Freeform 13"/>
          <p:cNvSpPr/>
          <p:nvPr/>
        </p:nvSpPr>
        <p:spPr>
          <a:xfrm>
            <a:off x="3677535" y="197429"/>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4" name="Freeform 14"/>
          <p:cNvSpPr/>
          <p:nvPr/>
        </p:nvSpPr>
        <p:spPr>
          <a:xfrm>
            <a:off x="13747024" y="910226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5" name="Freeform 15"/>
          <p:cNvSpPr/>
          <p:nvPr/>
        </p:nvSpPr>
        <p:spPr>
          <a:xfrm>
            <a:off x="989998" y="3598133"/>
            <a:ext cx="16269302" cy="6266223"/>
          </a:xfrm>
          <a:custGeom>
            <a:avLst/>
            <a:gdLst/>
            <a:ahLst/>
            <a:cxnLst/>
            <a:rect l="l" t="t" r="r" b="b"/>
            <a:pathLst>
              <a:path w="16269302" h="6266223">
                <a:moveTo>
                  <a:pt x="0" y="0"/>
                </a:moveTo>
                <a:lnTo>
                  <a:pt x="16269302" y="0"/>
                </a:lnTo>
                <a:lnTo>
                  <a:pt x="16269302" y="6266224"/>
                </a:lnTo>
                <a:lnTo>
                  <a:pt x="0" y="6266224"/>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4595387" y="1439319"/>
            <a:ext cx="7970873" cy="903588"/>
          </a:xfrm>
          <a:prstGeom prst="rect">
            <a:avLst/>
          </a:prstGeom>
        </p:spPr>
        <p:txBody>
          <a:bodyPr lIns="0" tIns="0" rIns="0" bIns="0" rtlCol="0" anchor="t">
            <a:spAutoFit/>
          </a:bodyPr>
          <a:lstStyle/>
          <a:p>
            <a:pPr algn="ctr">
              <a:lnSpc>
                <a:spcPts val="7086"/>
              </a:lnSpc>
            </a:pPr>
            <a:r>
              <a:rPr lang="en-US" sz="6327">
                <a:solidFill>
                  <a:srgbClr val="231F20"/>
                </a:solidFill>
                <a:latin typeface="Loubag Medium"/>
              </a:rPr>
              <a:t>Workflow</a:t>
            </a:r>
          </a:p>
        </p:txBody>
      </p:sp>
      <p:sp>
        <p:nvSpPr>
          <p:cNvPr id="17" name="TextBox 17"/>
          <p:cNvSpPr txBox="1"/>
          <p:nvPr/>
        </p:nvSpPr>
        <p:spPr>
          <a:xfrm>
            <a:off x="3045552" y="2920781"/>
            <a:ext cx="10392153" cy="493566"/>
          </a:xfrm>
          <a:prstGeom prst="rect">
            <a:avLst/>
          </a:prstGeom>
        </p:spPr>
        <p:txBody>
          <a:bodyPr lIns="0" tIns="0" rIns="0" bIns="0" rtlCol="0" anchor="t">
            <a:spAutoFit/>
          </a:bodyPr>
          <a:lstStyle/>
          <a:p>
            <a:pPr algn="ctr">
              <a:lnSpc>
                <a:spcPts val="4193"/>
              </a:lnSpc>
            </a:pPr>
            <a:r>
              <a:rPr lang="en-US" sz="2795">
                <a:solidFill>
                  <a:srgbClr val="000000"/>
                </a:solidFill>
                <a:latin typeface="Nunito"/>
              </a:rPr>
              <a:t>Profile and preferences</a:t>
            </a:r>
          </a:p>
        </p:txBody>
      </p:sp>
      <p:sp>
        <p:nvSpPr>
          <p:cNvPr id="18" name="TextBox 18"/>
          <p:cNvSpPr txBox="1"/>
          <p:nvPr/>
        </p:nvSpPr>
        <p:spPr>
          <a:xfrm>
            <a:off x="4595387" y="2531108"/>
            <a:ext cx="6921020" cy="351573"/>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User Section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Freeform 2"/>
          <p:cNvSpPr/>
          <p:nvPr/>
        </p:nvSpPr>
        <p:spPr>
          <a:xfrm rot="773717">
            <a:off x="4152276" y="-4270699"/>
            <a:ext cx="14236648" cy="16012589"/>
          </a:xfrm>
          <a:custGeom>
            <a:avLst/>
            <a:gdLst/>
            <a:ahLst/>
            <a:cxnLst/>
            <a:rect l="l" t="t" r="r" b="b"/>
            <a:pathLst>
              <a:path w="14236648" h="16012589">
                <a:moveTo>
                  <a:pt x="0" y="0"/>
                </a:moveTo>
                <a:lnTo>
                  <a:pt x="14236648" y="0"/>
                </a:lnTo>
                <a:lnTo>
                  <a:pt x="14236648" y="16012589"/>
                </a:lnTo>
                <a:lnTo>
                  <a:pt x="0" y="1601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584725" y="3134278"/>
            <a:ext cx="6504749" cy="11357497"/>
          </a:xfrm>
          <a:custGeom>
            <a:avLst/>
            <a:gdLst/>
            <a:ahLst/>
            <a:cxnLst/>
            <a:rect l="l" t="t" r="r" b="b"/>
            <a:pathLst>
              <a:path w="6504749" h="11357497">
                <a:moveTo>
                  <a:pt x="6504748" y="0"/>
                </a:moveTo>
                <a:lnTo>
                  <a:pt x="0" y="0"/>
                </a:lnTo>
                <a:lnTo>
                  <a:pt x="0" y="11357497"/>
                </a:lnTo>
                <a:lnTo>
                  <a:pt x="6504748" y="11357497"/>
                </a:lnTo>
                <a:lnTo>
                  <a:pt x="650474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6046996" y="1535540"/>
            <a:ext cx="11543793" cy="870087"/>
          </a:xfrm>
          <a:prstGeom prst="rect">
            <a:avLst/>
          </a:prstGeom>
        </p:spPr>
        <p:txBody>
          <a:bodyPr lIns="0" tIns="0" rIns="0" bIns="0" rtlCol="0" anchor="t">
            <a:spAutoFit/>
          </a:bodyPr>
          <a:lstStyle/>
          <a:p>
            <a:pPr algn="ctr">
              <a:lnSpc>
                <a:spcPts val="6706"/>
              </a:lnSpc>
            </a:pPr>
            <a:r>
              <a:rPr lang="en-US" sz="5987">
                <a:solidFill>
                  <a:srgbClr val="231F20"/>
                </a:solidFill>
                <a:latin typeface="Loubag Medium"/>
              </a:rPr>
              <a:t>Future Enhancements</a:t>
            </a:r>
          </a:p>
        </p:txBody>
      </p:sp>
      <p:sp>
        <p:nvSpPr>
          <p:cNvPr id="5" name="TextBox 5"/>
          <p:cNvSpPr txBox="1"/>
          <p:nvPr/>
        </p:nvSpPr>
        <p:spPr>
          <a:xfrm>
            <a:off x="6683172" y="2843776"/>
            <a:ext cx="10907617" cy="4181475"/>
          </a:xfrm>
          <a:prstGeom prst="rect">
            <a:avLst/>
          </a:prstGeom>
        </p:spPr>
        <p:txBody>
          <a:bodyPr lIns="0" tIns="0" rIns="0" bIns="0" rtlCol="0" anchor="t">
            <a:spAutoFit/>
          </a:bodyPr>
          <a:lstStyle/>
          <a:p>
            <a:pPr algn="l">
              <a:lnSpc>
                <a:spcPts val="3749"/>
              </a:lnSpc>
            </a:pPr>
            <a:r>
              <a:rPr lang="en-US" sz="2499">
                <a:solidFill>
                  <a:srgbClr val="CD595B"/>
                </a:solidFill>
                <a:latin typeface="Nunito Bold"/>
              </a:rPr>
              <a:t>Payment Options:</a:t>
            </a:r>
          </a:p>
          <a:p>
            <a:pPr marL="1079499" lvl="2" indent="-359833" algn="l">
              <a:lnSpc>
                <a:spcPts val="3749"/>
              </a:lnSpc>
              <a:buFont typeface="Arial"/>
              <a:buChar char="⚬"/>
            </a:pPr>
            <a:r>
              <a:rPr lang="en-US" sz="2499">
                <a:solidFill>
                  <a:srgbClr val="0D0608"/>
                </a:solidFill>
                <a:latin typeface="Nunito"/>
              </a:rPr>
              <a:t>Integrate additional payment gateways (e.g., Apple Pay, Google Pay)</a:t>
            </a:r>
          </a:p>
          <a:p>
            <a:pPr algn="l">
              <a:lnSpc>
                <a:spcPts val="3749"/>
              </a:lnSpc>
            </a:pPr>
            <a:r>
              <a:rPr lang="en-US" sz="2499">
                <a:solidFill>
                  <a:srgbClr val="CD595B"/>
                </a:solidFill>
                <a:latin typeface="Nunito Bold"/>
              </a:rPr>
              <a:t>Backend Integration:</a:t>
            </a:r>
          </a:p>
          <a:p>
            <a:pPr marL="1079499" lvl="2" indent="-359833" algn="l">
              <a:lnSpc>
                <a:spcPts val="3749"/>
              </a:lnSpc>
              <a:buFont typeface="Arial"/>
              <a:buChar char="⚬"/>
            </a:pPr>
            <a:r>
              <a:rPr lang="en-US" sz="2499">
                <a:solidFill>
                  <a:srgbClr val="0D0608"/>
                </a:solidFill>
                <a:latin typeface="Nunito"/>
              </a:rPr>
              <a:t>Link with comprehensive inventory management systems</a:t>
            </a:r>
          </a:p>
          <a:p>
            <a:pPr marL="1079499" lvl="2" indent="-359833" algn="l">
              <a:lnSpc>
                <a:spcPts val="3749"/>
              </a:lnSpc>
              <a:buFont typeface="Arial"/>
              <a:buChar char="⚬"/>
            </a:pPr>
            <a:r>
              <a:rPr lang="en-US" sz="2499">
                <a:solidFill>
                  <a:srgbClr val="0D0608"/>
                </a:solidFill>
                <a:latin typeface="Nunito"/>
              </a:rPr>
              <a:t>Improve user data analytics for personalized recommendations</a:t>
            </a:r>
          </a:p>
          <a:p>
            <a:pPr algn="l">
              <a:lnSpc>
                <a:spcPts val="3749"/>
              </a:lnSpc>
            </a:pPr>
            <a:r>
              <a:rPr lang="en-US" sz="2499">
                <a:solidFill>
                  <a:srgbClr val="CD595B"/>
                </a:solidFill>
                <a:latin typeface="Nunito Bold"/>
              </a:rPr>
              <a:t>Advanced Features:</a:t>
            </a:r>
          </a:p>
          <a:p>
            <a:pPr marL="1079499" lvl="2" indent="-359833" algn="l">
              <a:lnSpc>
                <a:spcPts val="3749"/>
              </a:lnSpc>
              <a:buFont typeface="Arial"/>
              <a:buChar char="⚬"/>
            </a:pPr>
            <a:r>
              <a:rPr lang="en-US" sz="2499">
                <a:solidFill>
                  <a:srgbClr val="0D0608"/>
                </a:solidFill>
                <a:latin typeface="Nunito"/>
              </a:rPr>
              <a:t>Push notifications for promotions and order updates</a:t>
            </a:r>
          </a:p>
          <a:p>
            <a:pPr marL="1079499" lvl="2" indent="-359833" algn="l">
              <a:lnSpc>
                <a:spcPts val="3749"/>
              </a:lnSpc>
              <a:buFont typeface="Arial"/>
              <a:buChar char="⚬"/>
            </a:pPr>
            <a:r>
              <a:rPr lang="en-US" sz="2499">
                <a:solidFill>
                  <a:srgbClr val="0D0608"/>
                </a:solidFill>
                <a:latin typeface="Nunito"/>
              </a:rPr>
              <a:t>Enhanced security features for payments</a:t>
            </a:r>
          </a:p>
          <a:p>
            <a:pPr algn="l">
              <a:lnSpc>
                <a:spcPts val="3749"/>
              </a:lnSpc>
            </a:pPr>
            <a:endParaRPr lang="en-US" sz="2499">
              <a:solidFill>
                <a:srgbClr val="0D0608"/>
              </a:solidFill>
              <a:latin typeface="Nunito"/>
            </a:endParaRPr>
          </a:p>
        </p:txBody>
      </p:sp>
      <p:sp>
        <p:nvSpPr>
          <p:cNvPr id="6" name="Freeform 6"/>
          <p:cNvSpPr/>
          <p:nvPr/>
        </p:nvSpPr>
        <p:spPr>
          <a:xfrm>
            <a:off x="-627722" y="713892"/>
            <a:ext cx="5495488" cy="2260555"/>
          </a:xfrm>
          <a:custGeom>
            <a:avLst/>
            <a:gdLst/>
            <a:ahLst/>
            <a:cxnLst/>
            <a:rect l="l" t="t" r="r" b="b"/>
            <a:pathLst>
              <a:path w="5495488" h="2260555">
                <a:moveTo>
                  <a:pt x="0" y="0"/>
                </a:moveTo>
                <a:lnTo>
                  <a:pt x="5495488" y="0"/>
                </a:lnTo>
                <a:lnTo>
                  <a:pt x="5495488" y="2260555"/>
                </a:lnTo>
                <a:lnTo>
                  <a:pt x="0" y="2260555"/>
                </a:lnTo>
                <a:lnTo>
                  <a:pt x="0" y="0"/>
                </a:lnTo>
                <a:close/>
              </a:path>
            </a:pathLst>
          </a:custGeom>
          <a:blipFill>
            <a:blip r:embed="rId6">
              <a:extLst>
                <a:ext uri="{96DAC541-7B7A-43D3-8B79-37D633B846F1}">
                  <asvg:svgBlip xmlns:asvg="http://schemas.microsoft.com/office/drawing/2016/SVG/main" r:embed="rId7"/>
                </a:ext>
              </a:extLst>
            </a:blip>
            <a:stretch>
              <a:fillRect l="-16274" t="-14786" r="-68516" b="-253585"/>
            </a:stretch>
          </a:blipFill>
        </p:spPr>
        <p:txBody>
          <a:bodyPr/>
          <a:lstStyle/>
          <a:p>
            <a:endParaRPr lang="en-US"/>
          </a:p>
        </p:txBody>
      </p:sp>
      <p:sp>
        <p:nvSpPr>
          <p:cNvPr id="7" name="Freeform 7"/>
          <p:cNvSpPr/>
          <p:nvPr/>
        </p:nvSpPr>
        <p:spPr>
          <a:xfrm>
            <a:off x="14029347" y="7538078"/>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8" name="Freeform 8"/>
          <p:cNvSpPr/>
          <p:nvPr/>
        </p:nvSpPr>
        <p:spPr>
          <a:xfrm>
            <a:off x="6876146" y="8593047"/>
            <a:ext cx="935582" cy="963099"/>
          </a:xfrm>
          <a:custGeom>
            <a:avLst/>
            <a:gdLst/>
            <a:ahLst/>
            <a:cxnLst/>
            <a:rect l="l" t="t" r="r" b="b"/>
            <a:pathLst>
              <a:path w="935582" h="963099">
                <a:moveTo>
                  <a:pt x="0" y="0"/>
                </a:moveTo>
                <a:lnTo>
                  <a:pt x="935582" y="0"/>
                </a:lnTo>
                <a:lnTo>
                  <a:pt x="935582" y="963098"/>
                </a:lnTo>
                <a:lnTo>
                  <a:pt x="0" y="963098"/>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Freeform 2"/>
          <p:cNvSpPr/>
          <p:nvPr/>
        </p:nvSpPr>
        <p:spPr>
          <a:xfrm rot="-1713251" flipH="1">
            <a:off x="68654" y="-909999"/>
            <a:ext cx="14090809" cy="15848559"/>
          </a:xfrm>
          <a:custGeom>
            <a:avLst/>
            <a:gdLst/>
            <a:ahLst/>
            <a:cxnLst/>
            <a:rect l="l" t="t" r="r" b="b"/>
            <a:pathLst>
              <a:path w="14090809" h="15848559">
                <a:moveTo>
                  <a:pt x="14090810" y="0"/>
                </a:moveTo>
                <a:lnTo>
                  <a:pt x="0" y="0"/>
                </a:lnTo>
                <a:lnTo>
                  <a:pt x="0" y="15848559"/>
                </a:lnTo>
                <a:lnTo>
                  <a:pt x="14090810" y="15848559"/>
                </a:lnTo>
                <a:lnTo>
                  <a:pt x="1409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146950" y="2628580"/>
            <a:ext cx="8462095" cy="8292853"/>
          </a:xfrm>
          <a:custGeom>
            <a:avLst/>
            <a:gdLst/>
            <a:ahLst/>
            <a:cxnLst/>
            <a:rect l="l" t="t" r="r" b="b"/>
            <a:pathLst>
              <a:path w="8462095" h="8292853">
                <a:moveTo>
                  <a:pt x="8462094" y="0"/>
                </a:moveTo>
                <a:lnTo>
                  <a:pt x="0" y="0"/>
                </a:lnTo>
                <a:lnTo>
                  <a:pt x="0" y="8292853"/>
                </a:lnTo>
                <a:lnTo>
                  <a:pt x="8462094" y="8292853"/>
                </a:lnTo>
                <a:lnTo>
                  <a:pt x="846209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665248" y="4007027"/>
            <a:ext cx="971060" cy="97106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674678"/>
              </a:solidFill>
              <a:prstDash val="solid"/>
              <a:miter/>
            </a:ln>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4199"/>
                </a:lnSpc>
              </a:pPr>
              <a:r>
                <a:rPr lang="en-US" sz="2999">
                  <a:solidFill>
                    <a:srgbClr val="674678"/>
                  </a:solidFill>
                  <a:latin typeface="Nunito Bold Bold"/>
                </a:rPr>
                <a:t>A</a:t>
              </a:r>
            </a:p>
          </p:txBody>
        </p:sp>
      </p:grpSp>
      <p:sp>
        <p:nvSpPr>
          <p:cNvPr id="7" name="TextBox 7"/>
          <p:cNvSpPr txBox="1"/>
          <p:nvPr/>
        </p:nvSpPr>
        <p:spPr>
          <a:xfrm>
            <a:off x="1148877" y="1502529"/>
            <a:ext cx="9802516" cy="2280634"/>
          </a:xfrm>
          <a:prstGeom prst="rect">
            <a:avLst/>
          </a:prstGeom>
        </p:spPr>
        <p:txBody>
          <a:bodyPr lIns="0" tIns="0" rIns="0" bIns="0" rtlCol="0" anchor="t">
            <a:spAutoFit/>
          </a:bodyPr>
          <a:lstStyle/>
          <a:p>
            <a:pPr algn="ctr">
              <a:lnSpc>
                <a:spcPts val="8759"/>
              </a:lnSpc>
            </a:pPr>
            <a:r>
              <a:rPr lang="en-US" sz="9030">
                <a:solidFill>
                  <a:srgbClr val="231F20"/>
                </a:solidFill>
                <a:latin typeface="Loubag Medium"/>
              </a:rPr>
              <a:t>Definition Of Done (DODs)</a:t>
            </a:r>
          </a:p>
        </p:txBody>
      </p:sp>
      <p:grpSp>
        <p:nvGrpSpPr>
          <p:cNvPr id="8" name="Group 8"/>
          <p:cNvGrpSpPr/>
          <p:nvPr/>
        </p:nvGrpSpPr>
        <p:grpSpPr>
          <a:xfrm>
            <a:off x="665248" y="5992720"/>
            <a:ext cx="971060" cy="9710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674678"/>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4199"/>
                </a:lnSpc>
              </a:pPr>
              <a:r>
                <a:rPr lang="en-US" sz="2999">
                  <a:solidFill>
                    <a:srgbClr val="674678"/>
                  </a:solidFill>
                  <a:latin typeface="Nunito Bold Bold"/>
                </a:rPr>
                <a:t>B</a:t>
              </a:r>
            </a:p>
          </p:txBody>
        </p:sp>
      </p:grpSp>
      <p:grpSp>
        <p:nvGrpSpPr>
          <p:cNvPr id="11" name="Group 11"/>
          <p:cNvGrpSpPr/>
          <p:nvPr/>
        </p:nvGrpSpPr>
        <p:grpSpPr>
          <a:xfrm>
            <a:off x="665248" y="7859315"/>
            <a:ext cx="971060" cy="9710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674678"/>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4199"/>
                </a:lnSpc>
              </a:pPr>
              <a:r>
                <a:rPr lang="en-US" sz="2999">
                  <a:solidFill>
                    <a:srgbClr val="674678"/>
                  </a:solidFill>
                  <a:latin typeface="Nunito Bold Bold"/>
                </a:rPr>
                <a:t>C</a:t>
              </a:r>
            </a:p>
          </p:txBody>
        </p:sp>
      </p:grpSp>
      <p:sp>
        <p:nvSpPr>
          <p:cNvPr id="14" name="TextBox 14"/>
          <p:cNvSpPr txBox="1"/>
          <p:nvPr/>
        </p:nvSpPr>
        <p:spPr>
          <a:xfrm>
            <a:off x="1849095" y="4164370"/>
            <a:ext cx="9713563" cy="1828350"/>
          </a:xfrm>
          <a:prstGeom prst="rect">
            <a:avLst/>
          </a:prstGeom>
        </p:spPr>
        <p:txBody>
          <a:bodyPr lIns="0" tIns="0" rIns="0" bIns="0" rtlCol="0" anchor="t">
            <a:spAutoFit/>
          </a:bodyPr>
          <a:lstStyle/>
          <a:p>
            <a:pPr algn="l">
              <a:lnSpc>
                <a:spcPts val="2820"/>
              </a:lnSpc>
            </a:pPr>
            <a:r>
              <a:rPr lang="en-US" sz="3000">
                <a:solidFill>
                  <a:srgbClr val="231F20"/>
                </a:solidFill>
                <a:latin typeface="Nunito Bold"/>
              </a:rPr>
              <a:t>Create a cross-platform shopping app in Flutter, enabling users to browse products, add them to carts, and checkout securely (integration with payment gateways required).</a:t>
            </a:r>
          </a:p>
          <a:p>
            <a:pPr algn="l">
              <a:lnSpc>
                <a:spcPts val="3119"/>
              </a:lnSpc>
            </a:pPr>
            <a:endParaRPr lang="en-US" sz="3000">
              <a:solidFill>
                <a:srgbClr val="231F20"/>
              </a:solidFill>
              <a:latin typeface="Nunito Bold"/>
            </a:endParaRPr>
          </a:p>
        </p:txBody>
      </p:sp>
      <p:sp>
        <p:nvSpPr>
          <p:cNvPr id="15" name="TextBox 15"/>
          <p:cNvSpPr txBox="1"/>
          <p:nvPr/>
        </p:nvSpPr>
        <p:spPr>
          <a:xfrm>
            <a:off x="1849095" y="6209821"/>
            <a:ext cx="10672945" cy="1613909"/>
          </a:xfrm>
          <a:prstGeom prst="rect">
            <a:avLst/>
          </a:prstGeom>
        </p:spPr>
        <p:txBody>
          <a:bodyPr lIns="0" tIns="0" rIns="0" bIns="0" rtlCol="0" anchor="t">
            <a:spAutoFit/>
          </a:bodyPr>
          <a:lstStyle/>
          <a:p>
            <a:pPr algn="l">
              <a:lnSpc>
                <a:spcPts val="3119"/>
              </a:lnSpc>
            </a:pPr>
            <a:r>
              <a:rPr lang="en-US" sz="3318">
                <a:solidFill>
                  <a:srgbClr val="231F20"/>
                </a:solidFill>
                <a:latin typeface="Nunito Bold"/>
              </a:rPr>
              <a:t>Utilize product filtering and search functionality alongside product reviews to enhance user experience.</a:t>
            </a:r>
          </a:p>
          <a:p>
            <a:pPr algn="l">
              <a:lnSpc>
                <a:spcPts val="3119"/>
              </a:lnSpc>
            </a:pPr>
            <a:endParaRPr lang="en-US" sz="3318">
              <a:solidFill>
                <a:srgbClr val="231F20"/>
              </a:solidFill>
              <a:latin typeface="Nunito Bold"/>
            </a:endParaRPr>
          </a:p>
        </p:txBody>
      </p:sp>
      <p:sp>
        <p:nvSpPr>
          <p:cNvPr id="16" name="TextBox 16"/>
          <p:cNvSpPr txBox="1"/>
          <p:nvPr/>
        </p:nvSpPr>
        <p:spPr>
          <a:xfrm>
            <a:off x="1849095" y="7935515"/>
            <a:ext cx="8297855" cy="1613909"/>
          </a:xfrm>
          <a:prstGeom prst="rect">
            <a:avLst/>
          </a:prstGeom>
        </p:spPr>
        <p:txBody>
          <a:bodyPr lIns="0" tIns="0" rIns="0" bIns="0" rtlCol="0" anchor="t">
            <a:spAutoFit/>
          </a:bodyPr>
          <a:lstStyle/>
          <a:p>
            <a:pPr algn="l">
              <a:lnSpc>
                <a:spcPts val="3119"/>
              </a:lnSpc>
            </a:pPr>
            <a:r>
              <a:rPr lang="en-US" sz="3318">
                <a:solidFill>
                  <a:srgbClr val="231F20"/>
                </a:solidFill>
                <a:latin typeface="Nunito Bold"/>
              </a:rPr>
              <a:t> Integrate with inventory management APIs (if available) and state management for real-time product availability and user cart updates.</a:t>
            </a:r>
          </a:p>
        </p:txBody>
      </p:sp>
      <p:sp>
        <p:nvSpPr>
          <p:cNvPr id="17" name="Freeform 17"/>
          <p:cNvSpPr/>
          <p:nvPr/>
        </p:nvSpPr>
        <p:spPr>
          <a:xfrm>
            <a:off x="12220023" y="200126"/>
            <a:ext cx="5495488" cy="2260555"/>
          </a:xfrm>
          <a:custGeom>
            <a:avLst/>
            <a:gdLst/>
            <a:ahLst/>
            <a:cxnLst/>
            <a:rect l="l" t="t" r="r" b="b"/>
            <a:pathLst>
              <a:path w="5495488" h="2260555">
                <a:moveTo>
                  <a:pt x="0" y="0"/>
                </a:moveTo>
                <a:lnTo>
                  <a:pt x="5495488" y="0"/>
                </a:lnTo>
                <a:lnTo>
                  <a:pt x="5495488" y="2260556"/>
                </a:lnTo>
                <a:lnTo>
                  <a:pt x="0" y="2260556"/>
                </a:lnTo>
                <a:lnTo>
                  <a:pt x="0" y="0"/>
                </a:lnTo>
                <a:close/>
              </a:path>
            </a:pathLst>
          </a:custGeom>
          <a:blipFill>
            <a:blip r:embed="rId6">
              <a:extLst>
                <a:ext uri="{96DAC541-7B7A-43D3-8B79-37D633B846F1}">
                  <asvg:svgBlip xmlns:asvg="http://schemas.microsoft.com/office/drawing/2016/SVG/main" r:embed="rId7"/>
                </a:ext>
              </a:extLst>
            </a:blip>
            <a:stretch>
              <a:fillRect l="-16274" t="-14786" r="-68516" b="-253585"/>
            </a:stretch>
          </a:blipFill>
        </p:spPr>
        <p:txBody>
          <a:bodyPr/>
          <a:lstStyle/>
          <a:p>
            <a:endParaRPr lang="en-US"/>
          </a:p>
        </p:txBody>
      </p:sp>
      <p:sp>
        <p:nvSpPr>
          <p:cNvPr id="18" name="Freeform 18"/>
          <p:cNvSpPr/>
          <p:nvPr/>
        </p:nvSpPr>
        <p:spPr>
          <a:xfrm>
            <a:off x="11562657" y="1774575"/>
            <a:ext cx="1492617" cy="1536518"/>
          </a:xfrm>
          <a:custGeom>
            <a:avLst/>
            <a:gdLst/>
            <a:ahLst/>
            <a:cxnLst/>
            <a:rect l="l" t="t" r="r" b="b"/>
            <a:pathLst>
              <a:path w="1492617" h="1536518">
                <a:moveTo>
                  <a:pt x="0" y="0"/>
                </a:moveTo>
                <a:lnTo>
                  <a:pt x="1492618" y="0"/>
                </a:lnTo>
                <a:lnTo>
                  <a:pt x="1492618"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19" name="Freeform 19"/>
          <p:cNvSpPr/>
          <p:nvPr/>
        </p:nvSpPr>
        <p:spPr>
          <a:xfrm>
            <a:off x="16287292" y="3006431"/>
            <a:ext cx="972008" cy="1000596"/>
          </a:xfrm>
          <a:custGeom>
            <a:avLst/>
            <a:gdLst/>
            <a:ahLst/>
            <a:cxnLst/>
            <a:rect l="l" t="t" r="r" b="b"/>
            <a:pathLst>
              <a:path w="972008" h="1000596">
                <a:moveTo>
                  <a:pt x="0" y="0"/>
                </a:moveTo>
                <a:lnTo>
                  <a:pt x="972008" y="0"/>
                </a:lnTo>
                <a:lnTo>
                  <a:pt x="972008" y="1000596"/>
                </a:lnTo>
                <a:lnTo>
                  <a:pt x="0" y="1000596"/>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
        <p:nvSpPr>
          <p:cNvPr id="20" name="Freeform 20"/>
          <p:cNvSpPr/>
          <p:nvPr/>
        </p:nvSpPr>
        <p:spPr>
          <a:xfrm>
            <a:off x="143691" y="8490041"/>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Freeform 2"/>
          <p:cNvSpPr/>
          <p:nvPr/>
        </p:nvSpPr>
        <p:spPr>
          <a:xfrm rot="-1528467" flipH="1">
            <a:off x="807528" y="-3132275"/>
            <a:ext cx="13563850" cy="15255864"/>
          </a:xfrm>
          <a:custGeom>
            <a:avLst/>
            <a:gdLst/>
            <a:ahLst/>
            <a:cxnLst/>
            <a:rect l="l" t="t" r="r" b="b"/>
            <a:pathLst>
              <a:path w="13563850" h="15255864">
                <a:moveTo>
                  <a:pt x="13563851" y="0"/>
                </a:moveTo>
                <a:lnTo>
                  <a:pt x="0" y="0"/>
                </a:lnTo>
                <a:lnTo>
                  <a:pt x="0" y="15255864"/>
                </a:lnTo>
                <a:lnTo>
                  <a:pt x="13563851" y="15255864"/>
                </a:lnTo>
                <a:lnTo>
                  <a:pt x="1356385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008278" y="1868166"/>
            <a:ext cx="7279722" cy="10705473"/>
          </a:xfrm>
          <a:custGeom>
            <a:avLst/>
            <a:gdLst/>
            <a:ahLst/>
            <a:cxnLst/>
            <a:rect l="l" t="t" r="r" b="b"/>
            <a:pathLst>
              <a:path w="7279722" h="10705473">
                <a:moveTo>
                  <a:pt x="0" y="0"/>
                </a:moveTo>
                <a:lnTo>
                  <a:pt x="7279722" y="0"/>
                </a:lnTo>
                <a:lnTo>
                  <a:pt x="7279722" y="10705473"/>
                </a:lnTo>
                <a:lnTo>
                  <a:pt x="0" y="10705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1169347"/>
            <a:ext cx="11639043" cy="870087"/>
          </a:xfrm>
          <a:prstGeom prst="rect">
            <a:avLst/>
          </a:prstGeom>
        </p:spPr>
        <p:txBody>
          <a:bodyPr lIns="0" tIns="0" rIns="0" bIns="0" rtlCol="0" anchor="t">
            <a:spAutoFit/>
          </a:bodyPr>
          <a:lstStyle/>
          <a:p>
            <a:pPr algn="ctr">
              <a:lnSpc>
                <a:spcPts val="6706"/>
              </a:lnSpc>
            </a:pPr>
            <a:r>
              <a:rPr lang="en-US" sz="5987">
                <a:solidFill>
                  <a:srgbClr val="231F20"/>
                </a:solidFill>
                <a:latin typeface="Loubag Medium"/>
              </a:rPr>
              <a:t>Conclusion</a:t>
            </a:r>
          </a:p>
        </p:txBody>
      </p:sp>
      <p:sp>
        <p:nvSpPr>
          <p:cNvPr id="5" name="TextBox 5"/>
          <p:cNvSpPr txBox="1"/>
          <p:nvPr/>
        </p:nvSpPr>
        <p:spPr>
          <a:xfrm>
            <a:off x="2392067" y="2396061"/>
            <a:ext cx="8249479" cy="351573"/>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Seamless Shopping with ShopRite</a:t>
            </a:r>
          </a:p>
        </p:txBody>
      </p:sp>
      <p:sp>
        <p:nvSpPr>
          <p:cNvPr id="6" name="TextBox 6"/>
          <p:cNvSpPr txBox="1"/>
          <p:nvPr/>
        </p:nvSpPr>
        <p:spPr>
          <a:xfrm>
            <a:off x="2230670" y="3248025"/>
            <a:ext cx="8919111" cy="3714750"/>
          </a:xfrm>
          <a:prstGeom prst="rect">
            <a:avLst/>
          </a:prstGeom>
        </p:spPr>
        <p:txBody>
          <a:bodyPr lIns="0" tIns="0" rIns="0" bIns="0" rtlCol="0" anchor="t">
            <a:spAutoFit/>
          </a:bodyPr>
          <a:lstStyle/>
          <a:p>
            <a:pPr algn="ctr">
              <a:lnSpc>
                <a:spcPts val="3749"/>
              </a:lnSpc>
            </a:pPr>
            <a:r>
              <a:rPr lang="en-US" sz="2499">
                <a:solidFill>
                  <a:srgbClr val="0D0608"/>
                </a:solidFill>
                <a:latin typeface="Nunito"/>
              </a:rPr>
              <a:t>In conclusion, ShopRite, our cross-platform shopping app developed with Flutter, represents a significant milestone in modern e-commerce. With its seamless browsing, efficient cart management, and secure checkout, ShopRite delivers an intuitive user experience. Moving forward, we are committed to continuous improvement, incorporating user feedback and implementing future enhancements to further elevate the shopping experience for our customers.</a:t>
            </a:r>
          </a:p>
        </p:txBody>
      </p:sp>
      <p:sp>
        <p:nvSpPr>
          <p:cNvPr id="7" name="Freeform 7"/>
          <p:cNvSpPr/>
          <p:nvPr/>
        </p:nvSpPr>
        <p:spPr>
          <a:xfrm>
            <a:off x="16246552" y="1551602"/>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8" name="Freeform 8"/>
          <p:cNvSpPr/>
          <p:nvPr/>
        </p:nvSpPr>
        <p:spPr>
          <a:xfrm>
            <a:off x="14984156" y="528402"/>
            <a:ext cx="972008" cy="1000596"/>
          </a:xfrm>
          <a:custGeom>
            <a:avLst/>
            <a:gdLst/>
            <a:ahLst/>
            <a:cxnLst/>
            <a:rect l="l" t="t" r="r" b="b"/>
            <a:pathLst>
              <a:path w="972008" h="1000596">
                <a:moveTo>
                  <a:pt x="0" y="0"/>
                </a:moveTo>
                <a:lnTo>
                  <a:pt x="972008" y="0"/>
                </a:lnTo>
                <a:lnTo>
                  <a:pt x="972008" y="1000596"/>
                </a:lnTo>
                <a:lnTo>
                  <a:pt x="0" y="1000596"/>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9" name="Freeform 9"/>
          <p:cNvSpPr/>
          <p:nvPr/>
        </p:nvSpPr>
        <p:spPr>
          <a:xfrm>
            <a:off x="5098935" y="8637970"/>
            <a:ext cx="1205213" cy="1240660"/>
          </a:xfrm>
          <a:custGeom>
            <a:avLst/>
            <a:gdLst/>
            <a:ahLst/>
            <a:cxnLst/>
            <a:rect l="l" t="t" r="r" b="b"/>
            <a:pathLst>
              <a:path w="1205213" h="1240660">
                <a:moveTo>
                  <a:pt x="0" y="0"/>
                </a:moveTo>
                <a:lnTo>
                  <a:pt x="1205213" y="0"/>
                </a:lnTo>
                <a:lnTo>
                  <a:pt x="1205213" y="1240660"/>
                </a:lnTo>
                <a:lnTo>
                  <a:pt x="0" y="1240660"/>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
        <p:nvSpPr>
          <p:cNvPr id="10" name="Freeform 10"/>
          <p:cNvSpPr/>
          <p:nvPr/>
        </p:nvSpPr>
        <p:spPr>
          <a:xfrm>
            <a:off x="430343" y="7688038"/>
            <a:ext cx="1196714" cy="1231912"/>
          </a:xfrm>
          <a:custGeom>
            <a:avLst/>
            <a:gdLst/>
            <a:ahLst/>
            <a:cxnLst/>
            <a:rect l="l" t="t" r="r" b="b"/>
            <a:pathLst>
              <a:path w="1196714" h="1231912">
                <a:moveTo>
                  <a:pt x="0" y="0"/>
                </a:moveTo>
                <a:lnTo>
                  <a:pt x="1196714" y="0"/>
                </a:lnTo>
                <a:lnTo>
                  <a:pt x="1196714" y="1231912"/>
                </a:lnTo>
                <a:lnTo>
                  <a:pt x="0" y="1231912"/>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Freeform 2"/>
          <p:cNvSpPr/>
          <p:nvPr/>
        </p:nvSpPr>
        <p:spPr>
          <a:xfrm rot="1408465">
            <a:off x="5317292" y="-2172485"/>
            <a:ext cx="12692826" cy="14276185"/>
          </a:xfrm>
          <a:custGeom>
            <a:avLst/>
            <a:gdLst/>
            <a:ahLst/>
            <a:cxnLst/>
            <a:rect l="l" t="t" r="r" b="b"/>
            <a:pathLst>
              <a:path w="12692826" h="14276185">
                <a:moveTo>
                  <a:pt x="0" y="0"/>
                </a:moveTo>
                <a:lnTo>
                  <a:pt x="12692826" y="0"/>
                </a:lnTo>
                <a:lnTo>
                  <a:pt x="12692826" y="14276185"/>
                </a:lnTo>
                <a:lnTo>
                  <a:pt x="0" y="142761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8121224" y="2925805"/>
            <a:ext cx="8171505" cy="1148247"/>
          </a:xfrm>
          <a:prstGeom prst="rect">
            <a:avLst/>
          </a:prstGeom>
        </p:spPr>
        <p:txBody>
          <a:bodyPr lIns="0" tIns="0" rIns="0" bIns="0" rtlCol="0" anchor="t">
            <a:spAutoFit/>
          </a:bodyPr>
          <a:lstStyle/>
          <a:p>
            <a:pPr algn="ctr">
              <a:lnSpc>
                <a:spcPts val="8978"/>
              </a:lnSpc>
            </a:pPr>
            <a:r>
              <a:rPr lang="en-US" sz="8016">
                <a:solidFill>
                  <a:srgbClr val="231F20"/>
                </a:solidFill>
                <a:latin typeface="Loubag Medium"/>
              </a:rPr>
              <a:t>Thank you!</a:t>
            </a:r>
          </a:p>
        </p:txBody>
      </p:sp>
      <p:sp>
        <p:nvSpPr>
          <p:cNvPr id="4" name="TextBox 4"/>
          <p:cNvSpPr txBox="1"/>
          <p:nvPr/>
        </p:nvSpPr>
        <p:spPr>
          <a:xfrm>
            <a:off x="8350088" y="4540455"/>
            <a:ext cx="7942641" cy="2681904"/>
          </a:xfrm>
          <a:prstGeom prst="rect">
            <a:avLst/>
          </a:prstGeom>
        </p:spPr>
        <p:txBody>
          <a:bodyPr lIns="0" tIns="0" rIns="0" bIns="0" rtlCol="0" anchor="t">
            <a:spAutoFit/>
          </a:bodyPr>
          <a:lstStyle/>
          <a:p>
            <a:pPr algn="ctr">
              <a:lnSpc>
                <a:spcPts val="4288"/>
              </a:lnSpc>
            </a:pPr>
            <a:r>
              <a:rPr lang="en-US" sz="2858">
                <a:solidFill>
                  <a:srgbClr val="231F20"/>
                </a:solidFill>
                <a:latin typeface="Nunito Bold"/>
              </a:rPr>
              <a:t>Neeraj Sangwan </a:t>
            </a:r>
            <a:r>
              <a:rPr lang="en-US" sz="2858">
                <a:solidFill>
                  <a:srgbClr val="CD595B"/>
                </a:solidFill>
                <a:latin typeface="Nunito Bold"/>
              </a:rPr>
              <a:t>21CSU492</a:t>
            </a:r>
          </a:p>
          <a:p>
            <a:pPr algn="ctr">
              <a:lnSpc>
                <a:spcPts val="4288"/>
              </a:lnSpc>
            </a:pPr>
            <a:r>
              <a:rPr lang="en-US" sz="2858">
                <a:solidFill>
                  <a:srgbClr val="231F20"/>
                </a:solidFill>
                <a:latin typeface="Nunito Bold"/>
              </a:rPr>
              <a:t>Vikas Kumar Mehta </a:t>
            </a:r>
            <a:r>
              <a:rPr lang="en-US" sz="2858">
                <a:solidFill>
                  <a:srgbClr val="CD595B"/>
                </a:solidFill>
                <a:latin typeface="Nunito Bold"/>
              </a:rPr>
              <a:t>21CSU459</a:t>
            </a:r>
          </a:p>
          <a:p>
            <a:pPr algn="ctr">
              <a:lnSpc>
                <a:spcPts val="4288"/>
              </a:lnSpc>
            </a:pPr>
            <a:r>
              <a:rPr lang="en-US" sz="2858">
                <a:solidFill>
                  <a:srgbClr val="231F20"/>
                </a:solidFill>
                <a:latin typeface="Nunito Bold"/>
              </a:rPr>
              <a:t>Tavishi Sehrawat </a:t>
            </a:r>
            <a:r>
              <a:rPr lang="en-US" sz="2858">
                <a:solidFill>
                  <a:srgbClr val="CD595B"/>
                </a:solidFill>
                <a:latin typeface="Nunito Bold"/>
              </a:rPr>
              <a:t>21CSU501</a:t>
            </a:r>
          </a:p>
          <a:p>
            <a:pPr algn="ctr">
              <a:lnSpc>
                <a:spcPts val="4288"/>
              </a:lnSpc>
            </a:pPr>
            <a:r>
              <a:rPr lang="en-US" sz="2858">
                <a:solidFill>
                  <a:srgbClr val="231F20"/>
                </a:solidFill>
                <a:latin typeface="Nunito Bold"/>
              </a:rPr>
              <a:t>Gopal Krishan Sharma </a:t>
            </a:r>
            <a:r>
              <a:rPr lang="en-US" sz="2858">
                <a:solidFill>
                  <a:srgbClr val="CD595B"/>
                </a:solidFill>
                <a:latin typeface="Nunito Bold"/>
              </a:rPr>
              <a:t>21CSU512</a:t>
            </a:r>
          </a:p>
          <a:p>
            <a:pPr algn="ctr">
              <a:lnSpc>
                <a:spcPts val="4288"/>
              </a:lnSpc>
            </a:pPr>
            <a:r>
              <a:rPr lang="en-US" sz="2858">
                <a:solidFill>
                  <a:srgbClr val="231F20"/>
                </a:solidFill>
                <a:latin typeface="Nunito Bold"/>
              </a:rPr>
              <a:t>Aayush Kumar Upadhyay </a:t>
            </a:r>
            <a:r>
              <a:rPr lang="en-US" sz="2858">
                <a:solidFill>
                  <a:srgbClr val="CD595B"/>
                </a:solidFill>
                <a:latin typeface="Nunito Bold"/>
              </a:rPr>
              <a:t>21CSU531</a:t>
            </a:r>
          </a:p>
        </p:txBody>
      </p:sp>
      <p:sp>
        <p:nvSpPr>
          <p:cNvPr id="5" name="Freeform 5"/>
          <p:cNvSpPr/>
          <p:nvPr/>
        </p:nvSpPr>
        <p:spPr>
          <a:xfrm>
            <a:off x="225680" y="2859130"/>
            <a:ext cx="8118990" cy="11813346"/>
          </a:xfrm>
          <a:custGeom>
            <a:avLst/>
            <a:gdLst/>
            <a:ahLst/>
            <a:cxnLst/>
            <a:rect l="l" t="t" r="r" b="b"/>
            <a:pathLst>
              <a:path w="8118990" h="11813346">
                <a:moveTo>
                  <a:pt x="0" y="0"/>
                </a:moveTo>
                <a:lnTo>
                  <a:pt x="8118990" y="0"/>
                </a:lnTo>
                <a:lnTo>
                  <a:pt x="8118990" y="11813346"/>
                </a:lnTo>
                <a:lnTo>
                  <a:pt x="0" y="11813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168344" y="1362115"/>
            <a:ext cx="972008" cy="1000596"/>
          </a:xfrm>
          <a:custGeom>
            <a:avLst/>
            <a:gdLst/>
            <a:ahLst/>
            <a:cxnLst/>
            <a:rect l="l" t="t" r="r" b="b"/>
            <a:pathLst>
              <a:path w="972008" h="1000596">
                <a:moveTo>
                  <a:pt x="0" y="0"/>
                </a:moveTo>
                <a:lnTo>
                  <a:pt x="972008" y="0"/>
                </a:lnTo>
                <a:lnTo>
                  <a:pt x="972008" y="1000597"/>
                </a:lnTo>
                <a:lnTo>
                  <a:pt x="0" y="1000597"/>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7" name="Freeform 7"/>
          <p:cNvSpPr/>
          <p:nvPr/>
        </p:nvSpPr>
        <p:spPr>
          <a:xfrm>
            <a:off x="1506531" y="3080137"/>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8" name="Freeform 8"/>
          <p:cNvSpPr/>
          <p:nvPr/>
        </p:nvSpPr>
        <p:spPr>
          <a:xfrm>
            <a:off x="16512991" y="8490041"/>
            <a:ext cx="1492617" cy="1536518"/>
          </a:xfrm>
          <a:custGeom>
            <a:avLst/>
            <a:gdLst/>
            <a:ahLst/>
            <a:cxnLst/>
            <a:rect l="l" t="t" r="r" b="b"/>
            <a:pathLst>
              <a:path w="1492617" h="1536518">
                <a:moveTo>
                  <a:pt x="0" y="0"/>
                </a:moveTo>
                <a:lnTo>
                  <a:pt x="1492618" y="0"/>
                </a:lnTo>
                <a:lnTo>
                  <a:pt x="1492618"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9" name="Freeform 9"/>
          <p:cNvSpPr/>
          <p:nvPr/>
        </p:nvSpPr>
        <p:spPr>
          <a:xfrm>
            <a:off x="534523" y="361519"/>
            <a:ext cx="972008" cy="1000596"/>
          </a:xfrm>
          <a:custGeom>
            <a:avLst/>
            <a:gdLst/>
            <a:ahLst/>
            <a:cxnLst/>
            <a:rect l="l" t="t" r="r" b="b"/>
            <a:pathLst>
              <a:path w="972008" h="1000596">
                <a:moveTo>
                  <a:pt x="0" y="0"/>
                </a:moveTo>
                <a:lnTo>
                  <a:pt x="972008" y="0"/>
                </a:lnTo>
                <a:lnTo>
                  <a:pt x="972008" y="1000596"/>
                </a:lnTo>
                <a:lnTo>
                  <a:pt x="0" y="1000596"/>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Freeform 2"/>
          <p:cNvSpPr/>
          <p:nvPr/>
        </p:nvSpPr>
        <p:spPr>
          <a:xfrm rot="-1983307">
            <a:off x="6480852" y="-2013429"/>
            <a:ext cx="12986528" cy="14606524"/>
          </a:xfrm>
          <a:custGeom>
            <a:avLst/>
            <a:gdLst/>
            <a:ahLst/>
            <a:cxnLst/>
            <a:rect l="l" t="t" r="r" b="b"/>
            <a:pathLst>
              <a:path w="12986528" h="14606524">
                <a:moveTo>
                  <a:pt x="0" y="0"/>
                </a:moveTo>
                <a:lnTo>
                  <a:pt x="12986528" y="0"/>
                </a:lnTo>
                <a:lnTo>
                  <a:pt x="12986528" y="14606524"/>
                </a:lnTo>
                <a:lnTo>
                  <a:pt x="0" y="14606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29302" y="2436151"/>
            <a:ext cx="8811742" cy="7994653"/>
          </a:xfrm>
          <a:custGeom>
            <a:avLst/>
            <a:gdLst/>
            <a:ahLst/>
            <a:cxnLst/>
            <a:rect l="l" t="t" r="r" b="b"/>
            <a:pathLst>
              <a:path w="8811742" h="7994653">
                <a:moveTo>
                  <a:pt x="0" y="0"/>
                </a:moveTo>
                <a:lnTo>
                  <a:pt x="8811742" y="0"/>
                </a:lnTo>
                <a:lnTo>
                  <a:pt x="8811742" y="7994653"/>
                </a:lnTo>
                <a:lnTo>
                  <a:pt x="0" y="79946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282440" y="1286936"/>
            <a:ext cx="8034858" cy="1149215"/>
          </a:xfrm>
          <a:prstGeom prst="rect">
            <a:avLst/>
          </a:prstGeom>
        </p:spPr>
        <p:txBody>
          <a:bodyPr lIns="0" tIns="0" rIns="0" bIns="0" rtlCol="0" anchor="t">
            <a:spAutoFit/>
          </a:bodyPr>
          <a:lstStyle/>
          <a:p>
            <a:pPr algn="ctr">
              <a:lnSpc>
                <a:spcPts val="8978"/>
              </a:lnSpc>
            </a:pPr>
            <a:r>
              <a:rPr lang="en-US" sz="8016">
                <a:solidFill>
                  <a:srgbClr val="231F20"/>
                </a:solidFill>
                <a:latin typeface="Loubag Medium"/>
              </a:rPr>
              <a:t>Overview</a:t>
            </a:r>
          </a:p>
        </p:txBody>
      </p:sp>
      <p:sp>
        <p:nvSpPr>
          <p:cNvPr id="5" name="TextBox 5"/>
          <p:cNvSpPr txBox="1"/>
          <p:nvPr/>
        </p:nvSpPr>
        <p:spPr>
          <a:xfrm>
            <a:off x="8718504" y="2818490"/>
            <a:ext cx="6921020" cy="684948"/>
          </a:xfrm>
          <a:prstGeom prst="rect">
            <a:avLst/>
          </a:prstGeom>
        </p:spPr>
        <p:txBody>
          <a:bodyPr lIns="0" tIns="0" rIns="0" bIns="0" rtlCol="0" anchor="t">
            <a:spAutoFit/>
          </a:bodyPr>
          <a:lstStyle/>
          <a:p>
            <a:pPr algn="ctr">
              <a:lnSpc>
                <a:spcPts val="2687"/>
              </a:lnSpc>
            </a:pPr>
            <a:r>
              <a:rPr lang="en-US" sz="2858">
                <a:solidFill>
                  <a:srgbClr val="CD595B"/>
                </a:solidFill>
                <a:latin typeface="Nunito Bold"/>
              </a:rPr>
              <a:t>Develop a cross-platform shopping app using Flutter.</a:t>
            </a:r>
          </a:p>
        </p:txBody>
      </p:sp>
      <p:sp>
        <p:nvSpPr>
          <p:cNvPr id="6" name="TextBox 6"/>
          <p:cNvSpPr txBox="1"/>
          <p:nvPr/>
        </p:nvSpPr>
        <p:spPr>
          <a:xfrm>
            <a:off x="8223070" y="3733378"/>
            <a:ext cx="7911889" cy="4181475"/>
          </a:xfrm>
          <a:prstGeom prst="rect">
            <a:avLst/>
          </a:prstGeom>
        </p:spPr>
        <p:txBody>
          <a:bodyPr lIns="0" tIns="0" rIns="0" bIns="0" rtlCol="0" anchor="t">
            <a:spAutoFit/>
          </a:bodyPr>
          <a:lstStyle/>
          <a:p>
            <a:pPr algn="ctr">
              <a:lnSpc>
                <a:spcPts val="3749"/>
              </a:lnSpc>
            </a:pPr>
            <a:r>
              <a:rPr lang="en-US" sz="2499">
                <a:solidFill>
                  <a:srgbClr val="0D0608"/>
                </a:solidFill>
                <a:latin typeface="Nunito"/>
              </a:rPr>
              <a:t>The ShopRite E-Commerce application is designed to provide a seamless shopping experience across multiple platforms using the Flutter framework. The main objective is to develop a robust app that allows users to browse products and manage their carts. The app consists of several key modules, including product browsing, cart management, and user profile management, all aimed at enhancing user experience and functionality.</a:t>
            </a:r>
          </a:p>
        </p:txBody>
      </p:sp>
      <p:sp>
        <p:nvSpPr>
          <p:cNvPr id="7" name="Freeform 7"/>
          <p:cNvSpPr/>
          <p:nvPr/>
        </p:nvSpPr>
        <p:spPr>
          <a:xfrm>
            <a:off x="800535" y="175595"/>
            <a:ext cx="5495488" cy="2260555"/>
          </a:xfrm>
          <a:custGeom>
            <a:avLst/>
            <a:gdLst/>
            <a:ahLst/>
            <a:cxnLst/>
            <a:rect l="l" t="t" r="r" b="b"/>
            <a:pathLst>
              <a:path w="5495488" h="2260555">
                <a:moveTo>
                  <a:pt x="0" y="0"/>
                </a:moveTo>
                <a:lnTo>
                  <a:pt x="5495488" y="0"/>
                </a:lnTo>
                <a:lnTo>
                  <a:pt x="5495488" y="2260556"/>
                </a:lnTo>
                <a:lnTo>
                  <a:pt x="0" y="2260556"/>
                </a:lnTo>
                <a:lnTo>
                  <a:pt x="0" y="0"/>
                </a:lnTo>
                <a:close/>
              </a:path>
            </a:pathLst>
          </a:custGeom>
          <a:blipFill>
            <a:blip r:embed="rId6">
              <a:extLst>
                <a:ext uri="{96DAC541-7B7A-43D3-8B79-37D633B846F1}">
                  <asvg:svgBlip xmlns:asvg="http://schemas.microsoft.com/office/drawing/2016/SVG/main" r:embed="rId7"/>
                </a:ext>
              </a:extLst>
            </a:blip>
            <a:stretch>
              <a:fillRect l="-16274" t="-14786" r="-68516" b="-253585"/>
            </a:stretch>
          </a:blipFill>
        </p:spPr>
        <p:txBody>
          <a:bodyPr/>
          <a:lstStyle/>
          <a:p>
            <a:endParaRPr lang="en-US"/>
          </a:p>
        </p:txBody>
      </p:sp>
      <p:sp>
        <p:nvSpPr>
          <p:cNvPr id="8" name="Freeform 8"/>
          <p:cNvSpPr/>
          <p:nvPr/>
        </p:nvSpPr>
        <p:spPr>
          <a:xfrm>
            <a:off x="16483892" y="8937545"/>
            <a:ext cx="972008" cy="1000596"/>
          </a:xfrm>
          <a:custGeom>
            <a:avLst/>
            <a:gdLst/>
            <a:ahLst/>
            <a:cxnLst/>
            <a:rect l="l" t="t" r="r" b="b"/>
            <a:pathLst>
              <a:path w="972008" h="1000596">
                <a:moveTo>
                  <a:pt x="0" y="0"/>
                </a:moveTo>
                <a:lnTo>
                  <a:pt x="972008" y="0"/>
                </a:lnTo>
                <a:lnTo>
                  <a:pt x="972008" y="1000597"/>
                </a:lnTo>
                <a:lnTo>
                  <a:pt x="0" y="1000597"/>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9" name="Freeform 9"/>
          <p:cNvSpPr/>
          <p:nvPr/>
        </p:nvSpPr>
        <p:spPr>
          <a:xfrm>
            <a:off x="15963282" y="386382"/>
            <a:ext cx="1492617" cy="1536518"/>
          </a:xfrm>
          <a:custGeom>
            <a:avLst/>
            <a:gdLst/>
            <a:ahLst/>
            <a:cxnLst/>
            <a:rect l="l" t="t" r="r" b="b"/>
            <a:pathLst>
              <a:path w="1492617" h="1536518">
                <a:moveTo>
                  <a:pt x="0" y="0"/>
                </a:moveTo>
                <a:lnTo>
                  <a:pt x="1492618" y="0"/>
                </a:lnTo>
                <a:lnTo>
                  <a:pt x="1492618" y="1536518"/>
                </a:lnTo>
                <a:lnTo>
                  <a:pt x="0" y="1536518"/>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Freeform 2"/>
          <p:cNvSpPr/>
          <p:nvPr/>
        </p:nvSpPr>
        <p:spPr>
          <a:xfrm rot="-1983307">
            <a:off x="3195603" y="-4155513"/>
            <a:ext cx="13143713" cy="14783317"/>
          </a:xfrm>
          <a:custGeom>
            <a:avLst/>
            <a:gdLst/>
            <a:ahLst/>
            <a:cxnLst/>
            <a:rect l="l" t="t" r="r" b="b"/>
            <a:pathLst>
              <a:path w="13143713" h="14783317">
                <a:moveTo>
                  <a:pt x="0" y="0"/>
                </a:moveTo>
                <a:lnTo>
                  <a:pt x="13143713" y="0"/>
                </a:lnTo>
                <a:lnTo>
                  <a:pt x="13143713" y="14783317"/>
                </a:lnTo>
                <a:lnTo>
                  <a:pt x="0" y="14783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330644" y="3369257"/>
            <a:ext cx="9267818" cy="9031910"/>
          </a:xfrm>
          <a:custGeom>
            <a:avLst/>
            <a:gdLst/>
            <a:ahLst/>
            <a:cxnLst/>
            <a:rect l="l" t="t" r="r" b="b"/>
            <a:pathLst>
              <a:path w="9267818" h="9031910">
                <a:moveTo>
                  <a:pt x="0" y="0"/>
                </a:moveTo>
                <a:lnTo>
                  <a:pt x="9267818" y="0"/>
                </a:lnTo>
                <a:lnTo>
                  <a:pt x="9267818" y="9031910"/>
                </a:lnTo>
                <a:lnTo>
                  <a:pt x="0" y="9031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678402" y="4627812"/>
            <a:ext cx="1001909" cy="1031376"/>
          </a:xfrm>
          <a:custGeom>
            <a:avLst/>
            <a:gdLst/>
            <a:ahLst/>
            <a:cxnLst/>
            <a:rect l="l" t="t" r="r" b="b"/>
            <a:pathLst>
              <a:path w="1001909" h="1031376">
                <a:moveTo>
                  <a:pt x="0" y="0"/>
                </a:moveTo>
                <a:lnTo>
                  <a:pt x="1001909" y="0"/>
                </a:lnTo>
                <a:lnTo>
                  <a:pt x="1001909" y="1031376"/>
                </a:lnTo>
                <a:lnTo>
                  <a:pt x="0" y="1031376"/>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5" name="Freeform 5"/>
          <p:cNvSpPr/>
          <p:nvPr/>
        </p:nvSpPr>
        <p:spPr>
          <a:xfrm>
            <a:off x="16108410" y="242713"/>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6" name="Freeform 6"/>
          <p:cNvSpPr/>
          <p:nvPr/>
        </p:nvSpPr>
        <p:spPr>
          <a:xfrm>
            <a:off x="282391" y="8176725"/>
            <a:ext cx="1492617" cy="1536518"/>
          </a:xfrm>
          <a:custGeom>
            <a:avLst/>
            <a:gdLst/>
            <a:ahLst/>
            <a:cxnLst/>
            <a:rect l="l" t="t" r="r" b="b"/>
            <a:pathLst>
              <a:path w="1492617" h="1536518">
                <a:moveTo>
                  <a:pt x="0" y="0"/>
                </a:moveTo>
                <a:lnTo>
                  <a:pt x="1492618" y="0"/>
                </a:lnTo>
                <a:lnTo>
                  <a:pt x="1492618" y="1536518"/>
                </a:lnTo>
                <a:lnTo>
                  <a:pt x="0" y="1536518"/>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
        <p:nvSpPr>
          <p:cNvPr id="7" name="Freeform 7"/>
          <p:cNvSpPr/>
          <p:nvPr/>
        </p:nvSpPr>
        <p:spPr>
          <a:xfrm>
            <a:off x="1370427" y="43633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12">
              <a:extLst>
                <a:ext uri="{96DAC541-7B7A-43D3-8B79-37D633B846F1}">
                  <asvg:svgBlip xmlns:asvg="http://schemas.microsoft.com/office/drawing/2016/SVG/main" r:embed="rId13"/>
                </a:ext>
              </a:extLst>
            </a:blip>
            <a:stretch>
              <a:fillRect l="-244847" t="-296347" r="-724937" b="-544619"/>
            </a:stretch>
          </a:blipFill>
        </p:spPr>
        <p:txBody>
          <a:bodyPr/>
          <a:lstStyle/>
          <a:p>
            <a:endParaRPr lang="en-US"/>
          </a:p>
        </p:txBody>
      </p:sp>
      <p:sp>
        <p:nvSpPr>
          <p:cNvPr id="8" name="TextBox 8"/>
          <p:cNvSpPr txBox="1"/>
          <p:nvPr/>
        </p:nvSpPr>
        <p:spPr>
          <a:xfrm>
            <a:off x="4276638" y="1347485"/>
            <a:ext cx="9734725" cy="1228621"/>
          </a:xfrm>
          <a:prstGeom prst="rect">
            <a:avLst/>
          </a:prstGeom>
        </p:spPr>
        <p:txBody>
          <a:bodyPr lIns="0" tIns="0" rIns="0" bIns="0" rtlCol="0" anchor="t">
            <a:spAutoFit/>
          </a:bodyPr>
          <a:lstStyle/>
          <a:p>
            <a:pPr algn="ctr">
              <a:lnSpc>
                <a:spcPts val="9530"/>
              </a:lnSpc>
            </a:pPr>
            <a:r>
              <a:rPr lang="en-US" sz="8509">
                <a:solidFill>
                  <a:srgbClr val="231F20"/>
                </a:solidFill>
                <a:latin typeface="Loubag Medium"/>
              </a:rPr>
              <a:t>Features</a:t>
            </a:r>
          </a:p>
        </p:txBody>
      </p:sp>
      <p:sp>
        <p:nvSpPr>
          <p:cNvPr id="9" name="Freeform 9"/>
          <p:cNvSpPr/>
          <p:nvPr/>
        </p:nvSpPr>
        <p:spPr>
          <a:xfrm>
            <a:off x="16512991" y="8176725"/>
            <a:ext cx="1492617" cy="1536518"/>
          </a:xfrm>
          <a:custGeom>
            <a:avLst/>
            <a:gdLst/>
            <a:ahLst/>
            <a:cxnLst/>
            <a:rect l="l" t="t" r="r" b="b"/>
            <a:pathLst>
              <a:path w="1492617" h="1536518">
                <a:moveTo>
                  <a:pt x="0" y="0"/>
                </a:moveTo>
                <a:lnTo>
                  <a:pt x="1492618" y="0"/>
                </a:lnTo>
                <a:lnTo>
                  <a:pt x="1492618" y="1536518"/>
                </a:lnTo>
                <a:lnTo>
                  <a:pt x="0" y="1536518"/>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
        <p:nvSpPr>
          <p:cNvPr id="10" name="Freeform 10"/>
          <p:cNvSpPr/>
          <p:nvPr/>
        </p:nvSpPr>
        <p:spPr>
          <a:xfrm>
            <a:off x="2325697" y="5143500"/>
            <a:ext cx="1196714" cy="1231912"/>
          </a:xfrm>
          <a:custGeom>
            <a:avLst/>
            <a:gdLst/>
            <a:ahLst/>
            <a:cxnLst/>
            <a:rect l="l" t="t" r="r" b="b"/>
            <a:pathLst>
              <a:path w="1196714" h="1231912">
                <a:moveTo>
                  <a:pt x="0" y="0"/>
                </a:moveTo>
                <a:lnTo>
                  <a:pt x="1196714" y="0"/>
                </a:lnTo>
                <a:lnTo>
                  <a:pt x="1196714" y="1231912"/>
                </a:lnTo>
                <a:lnTo>
                  <a:pt x="0" y="1231912"/>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TextBox 2"/>
          <p:cNvSpPr txBox="1"/>
          <p:nvPr/>
        </p:nvSpPr>
        <p:spPr>
          <a:xfrm>
            <a:off x="2081600" y="1983876"/>
            <a:ext cx="14377361" cy="2065191"/>
          </a:xfrm>
          <a:prstGeom prst="rect">
            <a:avLst/>
          </a:prstGeom>
        </p:spPr>
        <p:txBody>
          <a:bodyPr lIns="0" tIns="0" rIns="0" bIns="0" rtlCol="0" anchor="t">
            <a:spAutoFit/>
          </a:bodyPr>
          <a:lstStyle/>
          <a:p>
            <a:pPr algn="ctr">
              <a:lnSpc>
                <a:spcPts val="4193"/>
              </a:lnSpc>
            </a:pPr>
            <a:r>
              <a:rPr lang="en-US" sz="2795">
                <a:solidFill>
                  <a:srgbClr val="FFFFFF"/>
                </a:solidFill>
                <a:latin typeface="Nunito"/>
              </a:rPr>
              <a:t>Explore various product categories like All, Shoes, Beauty, Women's Fashion, Jewelry, and Men's Fashion. Each product page provides detailed information including photos, names, ratings, available colors, seller names, and an option to add items to the cart with a specified quantity.</a:t>
            </a:r>
          </a:p>
        </p:txBody>
      </p:sp>
      <p:sp>
        <p:nvSpPr>
          <p:cNvPr id="3" name="Freeform 3"/>
          <p:cNvSpPr/>
          <p:nvPr/>
        </p:nvSpPr>
        <p:spPr>
          <a:xfrm>
            <a:off x="527746" y="1377473"/>
            <a:ext cx="1001909" cy="1031376"/>
          </a:xfrm>
          <a:custGeom>
            <a:avLst/>
            <a:gdLst/>
            <a:ahLst/>
            <a:cxnLst/>
            <a:rect l="l" t="t" r="r" b="b"/>
            <a:pathLst>
              <a:path w="1001909" h="1031376">
                <a:moveTo>
                  <a:pt x="0" y="0"/>
                </a:moveTo>
                <a:lnTo>
                  <a:pt x="1001908" y="0"/>
                </a:lnTo>
                <a:lnTo>
                  <a:pt x="1001908" y="1031377"/>
                </a:lnTo>
                <a:lnTo>
                  <a:pt x="0" y="1031377"/>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4" name="Freeform 4"/>
          <p:cNvSpPr/>
          <p:nvPr/>
        </p:nvSpPr>
        <p:spPr>
          <a:xfrm>
            <a:off x="16980097" y="0"/>
            <a:ext cx="1150890" cy="1184740"/>
          </a:xfrm>
          <a:custGeom>
            <a:avLst/>
            <a:gdLst/>
            <a:ahLst/>
            <a:cxnLst/>
            <a:rect l="l" t="t" r="r" b="b"/>
            <a:pathLst>
              <a:path w="1150890" h="118474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5" name="Freeform 5"/>
          <p:cNvSpPr/>
          <p:nvPr/>
        </p:nvSpPr>
        <p:spPr>
          <a:xfrm>
            <a:off x="7651383" y="8039250"/>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6" name="TextBox 6"/>
          <p:cNvSpPr txBox="1"/>
          <p:nvPr/>
        </p:nvSpPr>
        <p:spPr>
          <a:xfrm>
            <a:off x="861316" y="487914"/>
            <a:ext cx="16565368" cy="1148247"/>
          </a:xfrm>
          <a:prstGeom prst="rect">
            <a:avLst/>
          </a:prstGeom>
        </p:spPr>
        <p:txBody>
          <a:bodyPr lIns="0" tIns="0" rIns="0" bIns="0" rtlCol="0" anchor="t">
            <a:spAutoFit/>
          </a:bodyPr>
          <a:lstStyle/>
          <a:p>
            <a:pPr algn="ctr">
              <a:lnSpc>
                <a:spcPts val="8978"/>
              </a:lnSpc>
            </a:pPr>
            <a:r>
              <a:rPr lang="en-US" sz="8016">
                <a:solidFill>
                  <a:srgbClr val="FFFFFF"/>
                </a:solidFill>
                <a:latin typeface="Loubag Medium"/>
              </a:rPr>
              <a:t>Product Browsing and Details</a:t>
            </a:r>
          </a:p>
        </p:txBody>
      </p:sp>
      <p:sp>
        <p:nvSpPr>
          <p:cNvPr id="7" name="Freeform 7"/>
          <p:cNvSpPr/>
          <p:nvPr/>
        </p:nvSpPr>
        <p:spPr>
          <a:xfrm>
            <a:off x="2506876" y="4192149"/>
            <a:ext cx="12354837" cy="5868548"/>
          </a:xfrm>
          <a:custGeom>
            <a:avLst/>
            <a:gdLst/>
            <a:ahLst/>
            <a:cxnLst/>
            <a:rect l="l" t="t" r="r" b="b"/>
            <a:pathLst>
              <a:path w="12354837" h="5868548">
                <a:moveTo>
                  <a:pt x="0" y="0"/>
                </a:moveTo>
                <a:lnTo>
                  <a:pt x="12354837" y="0"/>
                </a:lnTo>
                <a:lnTo>
                  <a:pt x="12354837" y="5868548"/>
                </a:lnTo>
                <a:lnTo>
                  <a:pt x="0" y="5868548"/>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TextBox 2"/>
          <p:cNvSpPr txBox="1"/>
          <p:nvPr/>
        </p:nvSpPr>
        <p:spPr>
          <a:xfrm>
            <a:off x="374244" y="2220718"/>
            <a:ext cx="8064773" cy="2439128"/>
          </a:xfrm>
          <a:prstGeom prst="rect">
            <a:avLst/>
          </a:prstGeom>
        </p:spPr>
        <p:txBody>
          <a:bodyPr lIns="0" tIns="0" rIns="0" bIns="0" rtlCol="0" anchor="t">
            <a:spAutoFit/>
          </a:bodyPr>
          <a:lstStyle/>
          <a:p>
            <a:pPr algn="ctr">
              <a:lnSpc>
                <a:spcPts val="9530"/>
              </a:lnSpc>
            </a:pPr>
            <a:r>
              <a:rPr lang="en-US" sz="8509">
                <a:solidFill>
                  <a:srgbClr val="FFFFFF"/>
                </a:solidFill>
                <a:latin typeface="Loubag Medium"/>
              </a:rPr>
              <a:t>Search and Favorites</a:t>
            </a:r>
          </a:p>
        </p:txBody>
      </p:sp>
      <p:sp>
        <p:nvSpPr>
          <p:cNvPr id="3" name="TextBox 3"/>
          <p:cNvSpPr txBox="1"/>
          <p:nvPr/>
        </p:nvSpPr>
        <p:spPr>
          <a:xfrm>
            <a:off x="9320749" y="1097578"/>
            <a:ext cx="7938551" cy="1229453"/>
          </a:xfrm>
          <a:prstGeom prst="rect">
            <a:avLst/>
          </a:prstGeom>
        </p:spPr>
        <p:txBody>
          <a:bodyPr lIns="0" tIns="0" rIns="0" bIns="0" rtlCol="0" anchor="t">
            <a:spAutoFit/>
          </a:bodyPr>
          <a:lstStyle/>
          <a:p>
            <a:pPr algn="ctr">
              <a:lnSpc>
                <a:spcPts val="9530"/>
              </a:lnSpc>
            </a:pPr>
            <a:r>
              <a:rPr lang="en-US" sz="8509">
                <a:solidFill>
                  <a:srgbClr val="FFFFFF"/>
                </a:solidFill>
                <a:latin typeface="Loubag Medium"/>
              </a:rPr>
              <a:t>Cart</a:t>
            </a:r>
          </a:p>
        </p:txBody>
      </p:sp>
      <p:sp>
        <p:nvSpPr>
          <p:cNvPr id="4" name="Freeform 4"/>
          <p:cNvSpPr/>
          <p:nvPr/>
        </p:nvSpPr>
        <p:spPr>
          <a:xfrm>
            <a:off x="16692984" y="362409"/>
            <a:ext cx="1492617" cy="1536518"/>
          </a:xfrm>
          <a:custGeom>
            <a:avLst/>
            <a:gdLst/>
            <a:ahLst/>
            <a:cxnLst/>
            <a:rect l="l" t="t" r="r" b="b"/>
            <a:pathLst>
              <a:path w="1492617" h="1536518">
                <a:moveTo>
                  <a:pt x="0" y="0"/>
                </a:moveTo>
                <a:lnTo>
                  <a:pt x="1492618" y="0"/>
                </a:lnTo>
                <a:lnTo>
                  <a:pt x="1492618" y="1536518"/>
                </a:lnTo>
                <a:lnTo>
                  <a:pt x="0" y="1536518"/>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txBody>
          <a:bodyPr/>
          <a:lstStyle/>
          <a:p>
            <a:endParaRPr lang="en-US"/>
          </a:p>
        </p:txBody>
      </p:sp>
      <p:sp>
        <p:nvSpPr>
          <p:cNvPr id="5" name="Freeform 5"/>
          <p:cNvSpPr/>
          <p:nvPr/>
        </p:nvSpPr>
        <p:spPr>
          <a:xfrm>
            <a:off x="7993110" y="3730220"/>
            <a:ext cx="1150890" cy="1184740"/>
          </a:xfrm>
          <a:custGeom>
            <a:avLst/>
            <a:gdLst/>
            <a:ahLst/>
            <a:cxnLst/>
            <a:rect l="l" t="t" r="r" b="b"/>
            <a:pathLst>
              <a:path w="1150890" h="1184740">
                <a:moveTo>
                  <a:pt x="0" y="0"/>
                </a:moveTo>
                <a:lnTo>
                  <a:pt x="1150890" y="0"/>
                </a:lnTo>
                <a:lnTo>
                  <a:pt x="1150890" y="1184741"/>
                </a:lnTo>
                <a:lnTo>
                  <a:pt x="0" y="1184741"/>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6" name="Freeform 6"/>
          <p:cNvSpPr/>
          <p:nvPr/>
        </p:nvSpPr>
        <p:spPr>
          <a:xfrm>
            <a:off x="15946676" y="7721782"/>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7" name="Freeform 7"/>
          <p:cNvSpPr/>
          <p:nvPr/>
        </p:nvSpPr>
        <p:spPr>
          <a:xfrm>
            <a:off x="-253000" y="-293021"/>
            <a:ext cx="999309" cy="1028700"/>
          </a:xfrm>
          <a:custGeom>
            <a:avLst/>
            <a:gdLst/>
            <a:ahLst/>
            <a:cxnLst/>
            <a:rect l="l" t="t" r="r" b="b"/>
            <a:pathLst>
              <a:path w="999309" h="1028700">
                <a:moveTo>
                  <a:pt x="0" y="0"/>
                </a:moveTo>
                <a:lnTo>
                  <a:pt x="999309" y="0"/>
                </a:lnTo>
                <a:lnTo>
                  <a:pt x="999309"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8" name="Freeform 8"/>
          <p:cNvSpPr/>
          <p:nvPr/>
        </p:nvSpPr>
        <p:spPr>
          <a:xfrm>
            <a:off x="0" y="6668847"/>
            <a:ext cx="1492617" cy="1536518"/>
          </a:xfrm>
          <a:custGeom>
            <a:avLst/>
            <a:gdLst/>
            <a:ahLst/>
            <a:cxnLst/>
            <a:rect l="l" t="t" r="r" b="b"/>
            <a:pathLst>
              <a:path w="1492617" h="1536518">
                <a:moveTo>
                  <a:pt x="0" y="0"/>
                </a:moveTo>
                <a:lnTo>
                  <a:pt x="1492617" y="0"/>
                </a:lnTo>
                <a:lnTo>
                  <a:pt x="1492617"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9" name="Freeform 9"/>
          <p:cNvSpPr/>
          <p:nvPr/>
        </p:nvSpPr>
        <p:spPr>
          <a:xfrm>
            <a:off x="583007" y="458153"/>
            <a:ext cx="10962225" cy="1404535"/>
          </a:xfrm>
          <a:custGeom>
            <a:avLst/>
            <a:gdLst/>
            <a:ahLst/>
            <a:cxnLst/>
            <a:rect l="l" t="t" r="r" b="b"/>
            <a:pathLst>
              <a:path w="10962225" h="1404535">
                <a:moveTo>
                  <a:pt x="0" y="0"/>
                </a:moveTo>
                <a:lnTo>
                  <a:pt x="10962225" y="0"/>
                </a:lnTo>
                <a:lnTo>
                  <a:pt x="10962225" y="1404535"/>
                </a:lnTo>
                <a:lnTo>
                  <a:pt x="0" y="1404535"/>
                </a:lnTo>
                <a:lnTo>
                  <a:pt x="0" y="0"/>
                </a:lnTo>
                <a:close/>
              </a:path>
            </a:pathLst>
          </a:custGeom>
          <a:blipFill>
            <a:blip r:embed="rId10"/>
            <a:stretch>
              <a:fillRect/>
            </a:stretch>
          </a:blipFill>
        </p:spPr>
        <p:txBody>
          <a:bodyPr/>
          <a:lstStyle/>
          <a:p>
            <a:endParaRPr lang="en-US"/>
          </a:p>
        </p:txBody>
      </p:sp>
      <p:sp>
        <p:nvSpPr>
          <p:cNvPr id="10" name="Freeform 10"/>
          <p:cNvSpPr/>
          <p:nvPr/>
        </p:nvSpPr>
        <p:spPr>
          <a:xfrm>
            <a:off x="7328551" y="4914961"/>
            <a:ext cx="10580558" cy="4984435"/>
          </a:xfrm>
          <a:custGeom>
            <a:avLst/>
            <a:gdLst/>
            <a:ahLst/>
            <a:cxnLst/>
            <a:rect l="l" t="t" r="r" b="b"/>
            <a:pathLst>
              <a:path w="10580558" h="4984435">
                <a:moveTo>
                  <a:pt x="0" y="0"/>
                </a:moveTo>
                <a:lnTo>
                  <a:pt x="10580558" y="0"/>
                </a:lnTo>
                <a:lnTo>
                  <a:pt x="10580558" y="4984434"/>
                </a:lnTo>
                <a:lnTo>
                  <a:pt x="0" y="4984434"/>
                </a:lnTo>
                <a:lnTo>
                  <a:pt x="0" y="0"/>
                </a:lnTo>
                <a:close/>
              </a:path>
            </a:pathLst>
          </a:custGeom>
          <a:blipFill>
            <a:blip r:embed="rId11"/>
            <a:stretch>
              <a:fillRect/>
            </a:stretch>
          </a:blipFill>
        </p:spPr>
        <p:txBody>
          <a:bodyPr/>
          <a:lstStyle/>
          <a:p>
            <a:endParaRPr lang="en-US"/>
          </a:p>
        </p:txBody>
      </p:sp>
      <p:sp>
        <p:nvSpPr>
          <p:cNvPr id="11" name="TextBox 11"/>
          <p:cNvSpPr txBox="1"/>
          <p:nvPr/>
        </p:nvSpPr>
        <p:spPr>
          <a:xfrm>
            <a:off x="1492617" y="4838761"/>
            <a:ext cx="5383958" cy="2781300"/>
          </a:xfrm>
          <a:prstGeom prst="rect">
            <a:avLst/>
          </a:prstGeom>
        </p:spPr>
        <p:txBody>
          <a:bodyPr lIns="0" tIns="0" rIns="0" bIns="0" rtlCol="0" anchor="t">
            <a:spAutoFit/>
          </a:bodyPr>
          <a:lstStyle/>
          <a:p>
            <a:pPr algn="ctr">
              <a:lnSpc>
                <a:spcPts val="3749"/>
              </a:lnSpc>
            </a:pPr>
            <a:r>
              <a:rPr lang="en-US" sz="2499">
                <a:solidFill>
                  <a:srgbClr val="FFFFFF"/>
                </a:solidFill>
                <a:latin typeface="Nunito"/>
              </a:rPr>
              <a:t>The app includes a search bar for quick product discovery and a favorites section to save items for later, enhancing the user experience by making it easy to find and revisit products.</a:t>
            </a:r>
          </a:p>
        </p:txBody>
      </p:sp>
      <p:sp>
        <p:nvSpPr>
          <p:cNvPr id="12" name="TextBox 12"/>
          <p:cNvSpPr txBox="1"/>
          <p:nvPr/>
        </p:nvSpPr>
        <p:spPr>
          <a:xfrm>
            <a:off x="9657486" y="2658970"/>
            <a:ext cx="7984780" cy="1847850"/>
          </a:xfrm>
          <a:prstGeom prst="rect">
            <a:avLst/>
          </a:prstGeom>
        </p:spPr>
        <p:txBody>
          <a:bodyPr lIns="0" tIns="0" rIns="0" bIns="0" rtlCol="0" anchor="t">
            <a:spAutoFit/>
          </a:bodyPr>
          <a:lstStyle/>
          <a:p>
            <a:pPr algn="ctr">
              <a:lnSpc>
                <a:spcPts val="3749"/>
              </a:lnSpc>
            </a:pPr>
            <a:r>
              <a:rPr lang="en-US" sz="2499">
                <a:solidFill>
                  <a:srgbClr val="FFFFFF"/>
                </a:solidFill>
                <a:latin typeface="Nunito"/>
              </a:rPr>
              <a:t>The cart page displays subtotal and total amounts, with a checkout button. Users can manage their personal information in the user section, ensuring a streamlined and secure shopping process.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sp>
        <p:nvSpPr>
          <p:cNvPr id="2" name="Freeform 2"/>
          <p:cNvSpPr/>
          <p:nvPr/>
        </p:nvSpPr>
        <p:spPr>
          <a:xfrm rot="-884129" flipH="1">
            <a:off x="1066413" y="-5108172"/>
            <a:ext cx="13640598" cy="15342185"/>
          </a:xfrm>
          <a:custGeom>
            <a:avLst/>
            <a:gdLst/>
            <a:ahLst/>
            <a:cxnLst/>
            <a:rect l="l" t="t" r="r" b="b"/>
            <a:pathLst>
              <a:path w="13640598" h="15342185">
                <a:moveTo>
                  <a:pt x="13640597" y="0"/>
                </a:moveTo>
                <a:lnTo>
                  <a:pt x="0" y="0"/>
                </a:lnTo>
                <a:lnTo>
                  <a:pt x="0" y="15342185"/>
                </a:lnTo>
                <a:lnTo>
                  <a:pt x="13640597" y="15342185"/>
                </a:lnTo>
                <a:lnTo>
                  <a:pt x="1364059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591047" y="3140506"/>
            <a:ext cx="7642582" cy="12699154"/>
          </a:xfrm>
          <a:custGeom>
            <a:avLst/>
            <a:gdLst/>
            <a:ahLst/>
            <a:cxnLst/>
            <a:rect l="l" t="t" r="r" b="b"/>
            <a:pathLst>
              <a:path w="7642582" h="12699154">
                <a:moveTo>
                  <a:pt x="0" y="0"/>
                </a:moveTo>
                <a:lnTo>
                  <a:pt x="7642582" y="0"/>
                </a:lnTo>
                <a:lnTo>
                  <a:pt x="7642582" y="12699155"/>
                </a:lnTo>
                <a:lnTo>
                  <a:pt x="0" y="12699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261252" y="1305098"/>
            <a:ext cx="10257278" cy="2591844"/>
          </a:xfrm>
          <a:prstGeom prst="rect">
            <a:avLst/>
          </a:prstGeom>
        </p:spPr>
        <p:txBody>
          <a:bodyPr lIns="0" tIns="0" rIns="0" bIns="0" rtlCol="0" anchor="t">
            <a:spAutoFit/>
          </a:bodyPr>
          <a:lstStyle/>
          <a:p>
            <a:pPr algn="ctr">
              <a:lnSpc>
                <a:spcPts val="10180"/>
              </a:lnSpc>
            </a:pPr>
            <a:r>
              <a:rPr lang="en-US" sz="9089">
                <a:solidFill>
                  <a:srgbClr val="231F20"/>
                </a:solidFill>
                <a:latin typeface="Loubag Medium"/>
              </a:rPr>
              <a:t>Technology Stack</a:t>
            </a:r>
          </a:p>
        </p:txBody>
      </p:sp>
      <p:sp>
        <p:nvSpPr>
          <p:cNvPr id="5" name="Freeform 5"/>
          <p:cNvSpPr/>
          <p:nvPr/>
        </p:nvSpPr>
        <p:spPr>
          <a:xfrm>
            <a:off x="14455268" y="460639"/>
            <a:ext cx="1492617" cy="1536518"/>
          </a:xfrm>
          <a:custGeom>
            <a:avLst/>
            <a:gdLst/>
            <a:ahLst/>
            <a:cxnLst/>
            <a:rect l="l" t="t" r="r" b="b"/>
            <a:pathLst>
              <a:path w="1492617" h="1536518">
                <a:moveTo>
                  <a:pt x="0" y="0"/>
                </a:moveTo>
                <a:lnTo>
                  <a:pt x="1492618" y="0"/>
                </a:lnTo>
                <a:lnTo>
                  <a:pt x="1492618"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6" name="Freeform 6"/>
          <p:cNvSpPr/>
          <p:nvPr/>
        </p:nvSpPr>
        <p:spPr>
          <a:xfrm>
            <a:off x="15947886" y="2139910"/>
            <a:ext cx="972008" cy="1000596"/>
          </a:xfrm>
          <a:custGeom>
            <a:avLst/>
            <a:gdLst/>
            <a:ahLst/>
            <a:cxnLst/>
            <a:rect l="l" t="t" r="r" b="b"/>
            <a:pathLst>
              <a:path w="972008" h="1000596">
                <a:moveTo>
                  <a:pt x="0" y="0"/>
                </a:moveTo>
                <a:lnTo>
                  <a:pt x="972007" y="0"/>
                </a:lnTo>
                <a:lnTo>
                  <a:pt x="972007" y="1000596"/>
                </a:lnTo>
                <a:lnTo>
                  <a:pt x="0" y="1000596"/>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7" name="Freeform 7"/>
          <p:cNvSpPr/>
          <p:nvPr/>
        </p:nvSpPr>
        <p:spPr>
          <a:xfrm>
            <a:off x="109982" y="5360610"/>
            <a:ext cx="1492617" cy="1536518"/>
          </a:xfrm>
          <a:custGeom>
            <a:avLst/>
            <a:gdLst/>
            <a:ahLst/>
            <a:cxnLst/>
            <a:rect l="l" t="t" r="r" b="b"/>
            <a:pathLst>
              <a:path w="1492617" h="1536518">
                <a:moveTo>
                  <a:pt x="0" y="0"/>
                </a:moveTo>
                <a:lnTo>
                  <a:pt x="1492618" y="0"/>
                </a:lnTo>
                <a:lnTo>
                  <a:pt x="1492618"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8" name="Freeform 8"/>
          <p:cNvSpPr/>
          <p:nvPr/>
        </p:nvSpPr>
        <p:spPr>
          <a:xfrm>
            <a:off x="11865839" y="7746511"/>
            <a:ext cx="972008" cy="1000596"/>
          </a:xfrm>
          <a:custGeom>
            <a:avLst/>
            <a:gdLst/>
            <a:ahLst/>
            <a:cxnLst/>
            <a:rect l="l" t="t" r="r" b="b"/>
            <a:pathLst>
              <a:path w="972008" h="1000596">
                <a:moveTo>
                  <a:pt x="0" y="0"/>
                </a:moveTo>
                <a:lnTo>
                  <a:pt x="972008" y="0"/>
                </a:lnTo>
                <a:lnTo>
                  <a:pt x="972008" y="1000597"/>
                </a:lnTo>
                <a:lnTo>
                  <a:pt x="0" y="1000597"/>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9" name="Freeform 9"/>
          <p:cNvSpPr/>
          <p:nvPr/>
        </p:nvSpPr>
        <p:spPr>
          <a:xfrm>
            <a:off x="3615958" y="8375122"/>
            <a:ext cx="1205213" cy="1240660"/>
          </a:xfrm>
          <a:custGeom>
            <a:avLst/>
            <a:gdLst/>
            <a:ahLst/>
            <a:cxnLst/>
            <a:rect l="l" t="t" r="r" b="b"/>
            <a:pathLst>
              <a:path w="1205213" h="1240660">
                <a:moveTo>
                  <a:pt x="0" y="0"/>
                </a:moveTo>
                <a:lnTo>
                  <a:pt x="1205213" y="0"/>
                </a:lnTo>
                <a:lnTo>
                  <a:pt x="1205213" y="1240661"/>
                </a:lnTo>
                <a:lnTo>
                  <a:pt x="0" y="1240661"/>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944650" y="-427259"/>
            <a:ext cx="10835690" cy="11141518"/>
            <a:chOff x="0" y="0"/>
            <a:chExt cx="6350000" cy="6529224"/>
          </a:xfrm>
        </p:grpSpPr>
        <p:sp>
          <p:nvSpPr>
            <p:cNvPr id="3" name="Freeform 3"/>
            <p:cNvSpPr/>
            <p:nvPr/>
          </p:nvSpPr>
          <p:spPr>
            <a:xfrm>
              <a:off x="0" y="82550"/>
              <a:ext cx="6350000" cy="6445403"/>
            </a:xfrm>
            <a:custGeom>
              <a:avLst/>
              <a:gdLst/>
              <a:ahLst/>
              <a:cxnLst/>
              <a:rect l="l" t="t" r="r" b="b"/>
              <a:pathLst>
                <a:path w="6350000" h="6445403">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6445403"/>
                  </a:lnTo>
                  <a:lnTo>
                    <a:pt x="6350000" y="6445403"/>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4" name="Group 4"/>
          <p:cNvGrpSpPr>
            <a:grpSpLocks noChangeAspect="1"/>
          </p:cNvGrpSpPr>
          <p:nvPr/>
        </p:nvGrpSpPr>
        <p:grpSpPr>
          <a:xfrm>
            <a:off x="1634027" y="1307832"/>
            <a:ext cx="5873074" cy="2349230"/>
            <a:chOff x="0" y="0"/>
            <a:chExt cx="6350000" cy="2540000"/>
          </a:xfrm>
        </p:grpSpPr>
        <p:sp>
          <p:nvSpPr>
            <p:cNvPr id="5" name="Freeform 5"/>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l="-4035" t="-14030" r="-4336" b="-18894"/>
              </a:stretch>
            </a:blipFill>
          </p:spPr>
          <p:txBody>
            <a:bodyPr/>
            <a:lstStyle/>
            <a:p>
              <a:endParaRPr lang="en-US"/>
            </a:p>
          </p:txBody>
        </p:sp>
        <p:sp>
          <p:nvSpPr>
            <p:cNvPr id="6" name="Freeform 6"/>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FFFFFF"/>
            </a:solidFill>
          </p:spPr>
          <p:txBody>
            <a:bodyPr/>
            <a:lstStyle/>
            <a:p>
              <a:endParaRPr lang="en-US"/>
            </a:p>
          </p:txBody>
        </p:sp>
      </p:grpSp>
      <p:grpSp>
        <p:nvGrpSpPr>
          <p:cNvPr id="7" name="Group 7"/>
          <p:cNvGrpSpPr>
            <a:grpSpLocks noChangeAspect="1"/>
          </p:cNvGrpSpPr>
          <p:nvPr/>
        </p:nvGrpSpPr>
        <p:grpSpPr>
          <a:xfrm>
            <a:off x="10780899" y="1307832"/>
            <a:ext cx="5873074" cy="2349230"/>
            <a:chOff x="0" y="0"/>
            <a:chExt cx="6350000" cy="2540000"/>
          </a:xfrm>
        </p:grpSpPr>
        <p:sp>
          <p:nvSpPr>
            <p:cNvPr id="8" name="Freeform 8"/>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t="-12500" b="-12500"/>
              </a:stretch>
            </a:blipFill>
          </p:spPr>
          <p:txBody>
            <a:bodyPr/>
            <a:lstStyle/>
            <a:p>
              <a:endParaRPr lang="en-US"/>
            </a:p>
          </p:txBody>
        </p:sp>
        <p:sp>
          <p:nvSpPr>
            <p:cNvPr id="9" name="Freeform 9"/>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10" name="Freeform 10"/>
          <p:cNvSpPr/>
          <p:nvPr/>
        </p:nvSpPr>
        <p:spPr>
          <a:xfrm>
            <a:off x="710459" y="3179678"/>
            <a:ext cx="1001909" cy="1031376"/>
          </a:xfrm>
          <a:custGeom>
            <a:avLst/>
            <a:gdLst/>
            <a:ahLst/>
            <a:cxnLst/>
            <a:rect l="l" t="t" r="r" b="b"/>
            <a:pathLst>
              <a:path w="1001909" h="1031376">
                <a:moveTo>
                  <a:pt x="0" y="0"/>
                </a:moveTo>
                <a:lnTo>
                  <a:pt x="1001909" y="0"/>
                </a:lnTo>
                <a:lnTo>
                  <a:pt x="1001909" y="1031376"/>
                </a:lnTo>
                <a:lnTo>
                  <a:pt x="0" y="1031376"/>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1" name="Freeform 11"/>
          <p:cNvSpPr/>
          <p:nvPr/>
        </p:nvSpPr>
        <p:spPr>
          <a:xfrm>
            <a:off x="16426650" y="436330"/>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2" name="Freeform 12"/>
          <p:cNvSpPr/>
          <p:nvPr/>
        </p:nvSpPr>
        <p:spPr>
          <a:xfrm>
            <a:off x="7855224" y="8528503"/>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13" name="TextBox 13"/>
          <p:cNvSpPr txBox="1"/>
          <p:nvPr/>
        </p:nvSpPr>
        <p:spPr>
          <a:xfrm>
            <a:off x="710459" y="3995253"/>
            <a:ext cx="7720210" cy="1148247"/>
          </a:xfrm>
          <a:prstGeom prst="rect">
            <a:avLst/>
          </a:prstGeom>
        </p:spPr>
        <p:txBody>
          <a:bodyPr lIns="0" tIns="0" rIns="0" bIns="0" rtlCol="0" anchor="t">
            <a:spAutoFit/>
          </a:bodyPr>
          <a:lstStyle/>
          <a:p>
            <a:pPr algn="ctr">
              <a:lnSpc>
                <a:spcPts val="8978"/>
              </a:lnSpc>
            </a:pPr>
            <a:r>
              <a:rPr lang="en-US" sz="8016">
                <a:solidFill>
                  <a:srgbClr val="FFFFFF"/>
                </a:solidFill>
                <a:latin typeface="Loubag"/>
              </a:rPr>
              <a:t>Frontend</a:t>
            </a:r>
          </a:p>
        </p:txBody>
      </p:sp>
      <p:sp>
        <p:nvSpPr>
          <p:cNvPr id="14" name="TextBox 14"/>
          <p:cNvSpPr txBox="1"/>
          <p:nvPr/>
        </p:nvSpPr>
        <p:spPr>
          <a:xfrm>
            <a:off x="9857331" y="3995253"/>
            <a:ext cx="7720210" cy="1148247"/>
          </a:xfrm>
          <a:prstGeom prst="rect">
            <a:avLst/>
          </a:prstGeom>
        </p:spPr>
        <p:txBody>
          <a:bodyPr lIns="0" tIns="0" rIns="0" bIns="0" rtlCol="0" anchor="t">
            <a:spAutoFit/>
          </a:bodyPr>
          <a:lstStyle/>
          <a:p>
            <a:pPr algn="ctr">
              <a:lnSpc>
                <a:spcPts val="8978"/>
              </a:lnSpc>
            </a:pPr>
            <a:r>
              <a:rPr lang="en-US" sz="8016">
                <a:solidFill>
                  <a:srgbClr val="0D0608"/>
                </a:solidFill>
                <a:latin typeface="Loubag Medium"/>
              </a:rPr>
              <a:t>Backend</a:t>
            </a:r>
          </a:p>
        </p:txBody>
      </p:sp>
      <p:sp>
        <p:nvSpPr>
          <p:cNvPr id="15" name="TextBox 15"/>
          <p:cNvSpPr txBox="1"/>
          <p:nvPr/>
        </p:nvSpPr>
        <p:spPr>
          <a:xfrm>
            <a:off x="1712368" y="5067300"/>
            <a:ext cx="6463784" cy="493566"/>
          </a:xfrm>
          <a:prstGeom prst="rect">
            <a:avLst/>
          </a:prstGeom>
        </p:spPr>
        <p:txBody>
          <a:bodyPr lIns="0" tIns="0" rIns="0" bIns="0" rtlCol="0" anchor="t">
            <a:spAutoFit/>
          </a:bodyPr>
          <a:lstStyle/>
          <a:p>
            <a:pPr algn="l">
              <a:lnSpc>
                <a:spcPts val="4193"/>
              </a:lnSpc>
            </a:pPr>
            <a:r>
              <a:rPr lang="en-US" sz="2795">
                <a:solidFill>
                  <a:srgbClr val="FFFFFF"/>
                </a:solidFill>
                <a:latin typeface="Nunito"/>
              </a:rPr>
              <a:t>Flutter for cross-platform compatibility</a:t>
            </a:r>
          </a:p>
        </p:txBody>
      </p:sp>
      <p:sp>
        <p:nvSpPr>
          <p:cNvPr id="16" name="TextBox 16"/>
          <p:cNvSpPr txBox="1"/>
          <p:nvPr/>
        </p:nvSpPr>
        <p:spPr>
          <a:xfrm>
            <a:off x="9606693" y="5067300"/>
            <a:ext cx="8221486" cy="493566"/>
          </a:xfrm>
          <a:prstGeom prst="rect">
            <a:avLst/>
          </a:prstGeom>
        </p:spPr>
        <p:txBody>
          <a:bodyPr lIns="0" tIns="0" rIns="0" bIns="0" rtlCol="0" anchor="t">
            <a:spAutoFit/>
          </a:bodyPr>
          <a:lstStyle/>
          <a:p>
            <a:pPr algn="l">
              <a:lnSpc>
                <a:spcPts val="4193"/>
              </a:lnSpc>
            </a:pPr>
            <a:r>
              <a:rPr lang="en-US" sz="2795">
                <a:solidFill>
                  <a:srgbClr val="0D0608"/>
                </a:solidFill>
                <a:latin typeface="Nunito"/>
              </a:rPr>
              <a:t>Firebase for real-time database and authentication</a:t>
            </a:r>
          </a:p>
        </p:txBody>
      </p:sp>
      <p:sp>
        <p:nvSpPr>
          <p:cNvPr id="17" name="TextBox 17"/>
          <p:cNvSpPr txBox="1"/>
          <p:nvPr/>
        </p:nvSpPr>
        <p:spPr>
          <a:xfrm>
            <a:off x="1391440" y="6156681"/>
            <a:ext cx="6463784" cy="2589066"/>
          </a:xfrm>
          <a:prstGeom prst="rect">
            <a:avLst/>
          </a:prstGeom>
        </p:spPr>
        <p:txBody>
          <a:bodyPr lIns="0" tIns="0" rIns="0" bIns="0" rtlCol="0" anchor="t">
            <a:spAutoFit/>
          </a:bodyPr>
          <a:lstStyle/>
          <a:p>
            <a:pPr algn="ctr">
              <a:lnSpc>
                <a:spcPts val="4193"/>
              </a:lnSpc>
            </a:pPr>
            <a:r>
              <a:rPr lang="en-US" sz="2795">
                <a:solidFill>
                  <a:srgbClr val="FFFFFF"/>
                </a:solidFill>
                <a:latin typeface="Nunito"/>
              </a:rPr>
              <a:t>Flutter enables rapid development of visually appealing and performant applications across various platforms like iOS, Android, and web from a single codebase.</a:t>
            </a:r>
          </a:p>
        </p:txBody>
      </p:sp>
      <p:sp>
        <p:nvSpPr>
          <p:cNvPr id="18" name="TextBox 18"/>
          <p:cNvSpPr txBox="1"/>
          <p:nvPr/>
        </p:nvSpPr>
        <p:spPr>
          <a:xfrm>
            <a:off x="10538311" y="6156681"/>
            <a:ext cx="6463784" cy="2589066"/>
          </a:xfrm>
          <a:prstGeom prst="rect">
            <a:avLst/>
          </a:prstGeom>
        </p:spPr>
        <p:txBody>
          <a:bodyPr lIns="0" tIns="0" rIns="0" bIns="0" rtlCol="0" anchor="t">
            <a:spAutoFit/>
          </a:bodyPr>
          <a:lstStyle/>
          <a:p>
            <a:pPr algn="ctr">
              <a:lnSpc>
                <a:spcPts val="4193"/>
              </a:lnSpc>
            </a:pPr>
            <a:r>
              <a:rPr lang="en-US" sz="2795">
                <a:solidFill>
                  <a:srgbClr val="0D0608"/>
                </a:solidFill>
                <a:latin typeface="Nunito"/>
              </a:rPr>
              <a:t>Firebase, a Google platform, provides real-time database and authentication services, handling user authentication and managing real-time data for the application.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68A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944650" y="-427259"/>
            <a:ext cx="10835690" cy="11141518"/>
            <a:chOff x="0" y="0"/>
            <a:chExt cx="6350000" cy="6529224"/>
          </a:xfrm>
        </p:grpSpPr>
        <p:sp>
          <p:nvSpPr>
            <p:cNvPr id="3" name="Freeform 3"/>
            <p:cNvSpPr/>
            <p:nvPr/>
          </p:nvSpPr>
          <p:spPr>
            <a:xfrm>
              <a:off x="0" y="82550"/>
              <a:ext cx="6350000" cy="6445403"/>
            </a:xfrm>
            <a:custGeom>
              <a:avLst/>
              <a:gdLst/>
              <a:ahLst/>
              <a:cxnLst/>
              <a:rect l="l" t="t" r="r" b="b"/>
              <a:pathLst>
                <a:path w="6350000" h="6445403">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6445403"/>
                  </a:lnTo>
                  <a:lnTo>
                    <a:pt x="6350000" y="6445403"/>
                  </a:lnTo>
                  <a:lnTo>
                    <a:pt x="6350000" y="0"/>
                  </a:lnTo>
                  <a:cubicBezTo>
                    <a:pt x="6111240" y="0"/>
                    <a:pt x="5981700" y="82550"/>
                    <a:pt x="5877560" y="149860"/>
                  </a:cubicBezTo>
                  <a:close/>
                </a:path>
              </a:pathLst>
            </a:custGeom>
            <a:solidFill>
              <a:srgbClr val="FFFFFF"/>
            </a:solidFill>
          </p:spPr>
          <p:txBody>
            <a:bodyPr/>
            <a:lstStyle/>
            <a:p>
              <a:endParaRPr lang="en-US"/>
            </a:p>
          </p:txBody>
        </p:sp>
      </p:grpSp>
      <p:grpSp>
        <p:nvGrpSpPr>
          <p:cNvPr id="4" name="Group 4"/>
          <p:cNvGrpSpPr>
            <a:grpSpLocks noChangeAspect="1"/>
          </p:cNvGrpSpPr>
          <p:nvPr/>
        </p:nvGrpSpPr>
        <p:grpSpPr>
          <a:xfrm>
            <a:off x="1634027" y="1307832"/>
            <a:ext cx="5873074" cy="2349230"/>
            <a:chOff x="0" y="0"/>
            <a:chExt cx="6350000" cy="2540000"/>
          </a:xfrm>
        </p:grpSpPr>
        <p:sp>
          <p:nvSpPr>
            <p:cNvPr id="5" name="Freeform 5"/>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20000" b="-20000"/>
              </a:stretch>
            </a:blipFill>
          </p:spPr>
          <p:txBody>
            <a:bodyPr/>
            <a:lstStyle/>
            <a:p>
              <a:endParaRPr lang="en-US"/>
            </a:p>
          </p:txBody>
        </p:sp>
        <p:sp>
          <p:nvSpPr>
            <p:cNvPr id="6" name="Freeform 6"/>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FFFFFF"/>
            </a:solidFill>
          </p:spPr>
          <p:txBody>
            <a:bodyPr/>
            <a:lstStyle/>
            <a:p>
              <a:endParaRPr lang="en-US"/>
            </a:p>
          </p:txBody>
        </p:sp>
      </p:grpSp>
      <p:grpSp>
        <p:nvGrpSpPr>
          <p:cNvPr id="7" name="Group 7"/>
          <p:cNvGrpSpPr>
            <a:grpSpLocks noChangeAspect="1"/>
          </p:cNvGrpSpPr>
          <p:nvPr/>
        </p:nvGrpSpPr>
        <p:grpSpPr>
          <a:xfrm>
            <a:off x="10780899" y="1307832"/>
            <a:ext cx="5873074" cy="2349230"/>
            <a:chOff x="0" y="0"/>
            <a:chExt cx="6350000" cy="2540000"/>
          </a:xfrm>
        </p:grpSpPr>
        <p:sp>
          <p:nvSpPr>
            <p:cNvPr id="8" name="Freeform 8"/>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3"/>
              <a:stretch>
                <a:fillRect t="-43629" b="-43629"/>
              </a:stretch>
            </a:blipFill>
          </p:spPr>
          <p:txBody>
            <a:bodyPr/>
            <a:lstStyle/>
            <a:p>
              <a:endParaRPr lang="en-US"/>
            </a:p>
          </p:txBody>
        </p:sp>
        <p:sp>
          <p:nvSpPr>
            <p:cNvPr id="9" name="Freeform 9"/>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10" name="Freeform 10"/>
          <p:cNvSpPr/>
          <p:nvPr/>
        </p:nvSpPr>
        <p:spPr>
          <a:xfrm>
            <a:off x="710459" y="3179678"/>
            <a:ext cx="1001909" cy="1031376"/>
          </a:xfrm>
          <a:custGeom>
            <a:avLst/>
            <a:gdLst/>
            <a:ahLst/>
            <a:cxnLst/>
            <a:rect l="l" t="t" r="r" b="b"/>
            <a:pathLst>
              <a:path w="1001909" h="1031376">
                <a:moveTo>
                  <a:pt x="0" y="0"/>
                </a:moveTo>
                <a:lnTo>
                  <a:pt x="1001909" y="0"/>
                </a:lnTo>
                <a:lnTo>
                  <a:pt x="1001909" y="1031376"/>
                </a:lnTo>
                <a:lnTo>
                  <a:pt x="0" y="1031376"/>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txBody>
          <a:bodyPr/>
          <a:lstStyle/>
          <a:p>
            <a:endParaRPr lang="en-US"/>
          </a:p>
        </p:txBody>
      </p:sp>
      <p:sp>
        <p:nvSpPr>
          <p:cNvPr id="11" name="Freeform 11"/>
          <p:cNvSpPr/>
          <p:nvPr/>
        </p:nvSpPr>
        <p:spPr>
          <a:xfrm>
            <a:off x="16426650" y="436330"/>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txBody>
          <a:bodyPr/>
          <a:lstStyle/>
          <a:p>
            <a:endParaRPr lang="en-US"/>
          </a:p>
        </p:txBody>
      </p:sp>
      <p:sp>
        <p:nvSpPr>
          <p:cNvPr id="12" name="Freeform 12"/>
          <p:cNvSpPr/>
          <p:nvPr/>
        </p:nvSpPr>
        <p:spPr>
          <a:xfrm>
            <a:off x="7855224" y="8528503"/>
            <a:ext cx="1150890" cy="1184740"/>
          </a:xfrm>
          <a:custGeom>
            <a:avLst/>
            <a:gdLst/>
            <a:ahLst/>
            <a:cxnLst/>
            <a:rect l="l" t="t" r="r" b="b"/>
            <a:pathLst>
              <a:path w="1150890" h="1184740">
                <a:moveTo>
                  <a:pt x="0" y="0"/>
                </a:moveTo>
                <a:lnTo>
                  <a:pt x="1150891" y="0"/>
                </a:lnTo>
                <a:lnTo>
                  <a:pt x="1150891" y="1184740"/>
                </a:lnTo>
                <a:lnTo>
                  <a:pt x="0" y="1184740"/>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txBody>
          <a:bodyPr/>
          <a:lstStyle/>
          <a:p>
            <a:endParaRPr lang="en-US"/>
          </a:p>
        </p:txBody>
      </p:sp>
      <p:sp>
        <p:nvSpPr>
          <p:cNvPr id="13" name="TextBox 13"/>
          <p:cNvSpPr txBox="1"/>
          <p:nvPr/>
        </p:nvSpPr>
        <p:spPr>
          <a:xfrm>
            <a:off x="710459" y="3995253"/>
            <a:ext cx="7897955" cy="2281722"/>
          </a:xfrm>
          <a:prstGeom prst="rect">
            <a:avLst/>
          </a:prstGeom>
        </p:spPr>
        <p:txBody>
          <a:bodyPr lIns="0" tIns="0" rIns="0" bIns="0" rtlCol="0" anchor="t">
            <a:spAutoFit/>
          </a:bodyPr>
          <a:lstStyle/>
          <a:p>
            <a:pPr algn="ctr">
              <a:lnSpc>
                <a:spcPts val="8978"/>
              </a:lnSpc>
            </a:pPr>
            <a:r>
              <a:rPr lang="en-US" sz="8016">
                <a:solidFill>
                  <a:srgbClr val="FFFFFF"/>
                </a:solidFill>
                <a:latin typeface="Loubag"/>
              </a:rPr>
              <a:t>State Management</a:t>
            </a:r>
          </a:p>
        </p:txBody>
      </p:sp>
      <p:sp>
        <p:nvSpPr>
          <p:cNvPr id="14" name="TextBox 14"/>
          <p:cNvSpPr txBox="1"/>
          <p:nvPr/>
        </p:nvSpPr>
        <p:spPr>
          <a:xfrm>
            <a:off x="9857331" y="4277729"/>
            <a:ext cx="7720210" cy="1148247"/>
          </a:xfrm>
          <a:prstGeom prst="rect">
            <a:avLst/>
          </a:prstGeom>
        </p:spPr>
        <p:txBody>
          <a:bodyPr lIns="0" tIns="0" rIns="0" bIns="0" rtlCol="0" anchor="t">
            <a:spAutoFit/>
          </a:bodyPr>
          <a:lstStyle/>
          <a:p>
            <a:pPr algn="ctr">
              <a:lnSpc>
                <a:spcPts val="8978"/>
              </a:lnSpc>
            </a:pPr>
            <a:r>
              <a:rPr lang="en-US" sz="8016">
                <a:solidFill>
                  <a:srgbClr val="0D0608"/>
                </a:solidFill>
                <a:latin typeface="Loubag Medium"/>
              </a:rPr>
              <a:t>APIs</a:t>
            </a:r>
          </a:p>
        </p:txBody>
      </p:sp>
      <p:sp>
        <p:nvSpPr>
          <p:cNvPr id="15" name="TextBox 15"/>
          <p:cNvSpPr txBox="1"/>
          <p:nvPr/>
        </p:nvSpPr>
        <p:spPr>
          <a:xfrm>
            <a:off x="1634027" y="6489640"/>
            <a:ext cx="6463784" cy="493566"/>
          </a:xfrm>
          <a:prstGeom prst="rect">
            <a:avLst/>
          </a:prstGeom>
        </p:spPr>
        <p:txBody>
          <a:bodyPr lIns="0" tIns="0" rIns="0" bIns="0" rtlCol="0" anchor="t">
            <a:spAutoFit/>
          </a:bodyPr>
          <a:lstStyle/>
          <a:p>
            <a:pPr algn="ctr">
              <a:lnSpc>
                <a:spcPts val="4193"/>
              </a:lnSpc>
            </a:pPr>
            <a:r>
              <a:rPr lang="en-US" sz="2795">
                <a:solidFill>
                  <a:srgbClr val="FFFFFF"/>
                </a:solidFill>
                <a:latin typeface="Nunito"/>
              </a:rPr>
              <a:t>Provider/Bloc</a:t>
            </a:r>
          </a:p>
        </p:txBody>
      </p:sp>
      <p:sp>
        <p:nvSpPr>
          <p:cNvPr id="16" name="TextBox 16"/>
          <p:cNvSpPr txBox="1"/>
          <p:nvPr/>
        </p:nvSpPr>
        <p:spPr>
          <a:xfrm>
            <a:off x="9606693" y="5605664"/>
            <a:ext cx="8221486" cy="493566"/>
          </a:xfrm>
          <a:prstGeom prst="rect">
            <a:avLst/>
          </a:prstGeom>
        </p:spPr>
        <p:txBody>
          <a:bodyPr lIns="0" tIns="0" rIns="0" bIns="0" rtlCol="0" anchor="t">
            <a:spAutoFit/>
          </a:bodyPr>
          <a:lstStyle/>
          <a:p>
            <a:pPr algn="ctr">
              <a:lnSpc>
                <a:spcPts val="4193"/>
              </a:lnSpc>
            </a:pPr>
            <a:r>
              <a:rPr lang="en-US" sz="2795">
                <a:solidFill>
                  <a:srgbClr val="0D0608"/>
                </a:solidFill>
                <a:latin typeface="Nunito"/>
              </a:rPr>
              <a:t>RESTful APIs for inventory management</a:t>
            </a:r>
          </a:p>
        </p:txBody>
      </p:sp>
      <p:sp>
        <p:nvSpPr>
          <p:cNvPr id="17" name="TextBox 17"/>
          <p:cNvSpPr txBox="1"/>
          <p:nvPr/>
        </p:nvSpPr>
        <p:spPr>
          <a:xfrm>
            <a:off x="870416" y="7195870"/>
            <a:ext cx="7400296" cy="2589066"/>
          </a:xfrm>
          <a:prstGeom prst="rect">
            <a:avLst/>
          </a:prstGeom>
        </p:spPr>
        <p:txBody>
          <a:bodyPr lIns="0" tIns="0" rIns="0" bIns="0" rtlCol="0" anchor="t">
            <a:spAutoFit/>
          </a:bodyPr>
          <a:lstStyle/>
          <a:p>
            <a:pPr algn="ctr">
              <a:lnSpc>
                <a:spcPts val="4193"/>
              </a:lnSpc>
            </a:pPr>
            <a:r>
              <a:rPr lang="en-US" sz="2795">
                <a:solidFill>
                  <a:srgbClr val="FFFFFF"/>
                </a:solidFill>
                <a:latin typeface="Nunito"/>
              </a:rPr>
              <a:t>Provider and Bloc are efficient state management solutions in Flutter, aiding in managing application state and separating business logic from UI components for better code organization.</a:t>
            </a:r>
          </a:p>
        </p:txBody>
      </p:sp>
      <p:sp>
        <p:nvSpPr>
          <p:cNvPr id="18" name="TextBox 18"/>
          <p:cNvSpPr txBox="1"/>
          <p:nvPr/>
        </p:nvSpPr>
        <p:spPr>
          <a:xfrm>
            <a:off x="10795516" y="6698322"/>
            <a:ext cx="6463784" cy="2589066"/>
          </a:xfrm>
          <a:prstGeom prst="rect">
            <a:avLst/>
          </a:prstGeom>
        </p:spPr>
        <p:txBody>
          <a:bodyPr lIns="0" tIns="0" rIns="0" bIns="0" rtlCol="0" anchor="t">
            <a:spAutoFit/>
          </a:bodyPr>
          <a:lstStyle/>
          <a:p>
            <a:pPr algn="ctr">
              <a:lnSpc>
                <a:spcPts val="4193"/>
              </a:lnSpc>
            </a:pPr>
            <a:r>
              <a:rPr lang="en-US" sz="2795">
                <a:solidFill>
                  <a:srgbClr val="0D0608"/>
                </a:solidFill>
                <a:latin typeface="Nunito"/>
              </a:rPr>
              <a:t>RESTful APIs serve as a standard means for the application to communicate with servers, allowing for the manipulation of product data such as fetching, updating, and managing inventory.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630</Words>
  <Application>Microsoft Macintosh PowerPoint</Application>
  <PresentationFormat>Custom</PresentationFormat>
  <Paragraphs>76</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Loubag Medium</vt:lpstr>
      <vt:lpstr>Loubag</vt:lpstr>
      <vt:lpstr>Calibri</vt:lpstr>
      <vt:lpstr>Nunito</vt:lpstr>
      <vt:lpstr>Nunito Bold</vt:lpstr>
      <vt:lpstr>Nunito Bold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Colorful Illustrative Online Shopping Marketing Presentation</dc:title>
  <cp:lastModifiedBy>tavishi21csu501</cp:lastModifiedBy>
  <cp:revision>2</cp:revision>
  <dcterms:created xsi:type="dcterms:W3CDTF">2006-08-16T00:00:00Z</dcterms:created>
  <dcterms:modified xsi:type="dcterms:W3CDTF">2024-05-28T21:39:23Z</dcterms:modified>
  <dc:identifier>DAGGi3M904M</dc:identifier>
</cp:coreProperties>
</file>